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6" r:id="rId5"/>
  </p:sldMasterIdLst>
  <p:notesMasterIdLst>
    <p:notesMasterId r:id="rId37"/>
  </p:notesMasterIdLst>
  <p:handoutMasterIdLst>
    <p:handoutMasterId r:id="rId38"/>
  </p:handoutMasterIdLst>
  <p:sldIdLst>
    <p:sldId id="256" r:id="rId6"/>
    <p:sldId id="257" r:id="rId7"/>
    <p:sldId id="258" r:id="rId8"/>
    <p:sldId id="259" r:id="rId9"/>
    <p:sldId id="260" r:id="rId10"/>
    <p:sldId id="279" r:id="rId11"/>
    <p:sldId id="261" r:id="rId12"/>
    <p:sldId id="313" r:id="rId13"/>
    <p:sldId id="280" r:id="rId14"/>
    <p:sldId id="281" r:id="rId15"/>
    <p:sldId id="303" r:id="rId16"/>
    <p:sldId id="283" r:id="rId17"/>
    <p:sldId id="284" r:id="rId18"/>
    <p:sldId id="312" r:id="rId19"/>
    <p:sldId id="304" r:id="rId20"/>
    <p:sldId id="305" r:id="rId21"/>
    <p:sldId id="287" r:id="rId22"/>
    <p:sldId id="306" r:id="rId23"/>
    <p:sldId id="291" r:id="rId24"/>
    <p:sldId id="292" r:id="rId25"/>
    <p:sldId id="293" r:id="rId26"/>
    <p:sldId id="307" r:id="rId27"/>
    <p:sldId id="267" r:id="rId28"/>
    <p:sldId id="277" r:id="rId29"/>
    <p:sldId id="309" r:id="rId30"/>
    <p:sldId id="308" r:id="rId31"/>
    <p:sldId id="297" r:id="rId32"/>
    <p:sldId id="298" r:id="rId33"/>
    <p:sldId id="310" r:id="rId34"/>
    <p:sldId id="274" r:id="rId35"/>
    <p:sldId id="27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EC0000"/>
    <a:srgbClr val="1C4982"/>
    <a:srgbClr val="003895"/>
    <a:srgbClr val="0E3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AF881-EE1E-ABBE-7E44-837F330C4C57}" v="4" dt="2019-09-25T07:44:22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6300DA-9D94-4F64-AF67-699E1868B43E}" type="datetime1">
              <a:rPr lang="en-GB" altLang="en-US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7A75C7A-B496-4CFC-88D5-453904787F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8039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B4B70E-F7EC-4C93-BA1C-B48961B2D4FB}" type="datetime1">
              <a:rPr lang="en-GB" altLang="en-US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B7649F0-6666-412F-9C5A-1CED1C1189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660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5E070D-C0AD-40F5-9E5F-C3413C025572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7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5E070D-C0AD-40F5-9E5F-C3413C025572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7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5E070D-C0AD-40F5-9E5F-C3413C025572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25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5E070D-C0AD-40F5-9E5F-C3413C025572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0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15895-8D0D-4930-B67A-D40016F10DC8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D245DEA-CDC9-48F8-8458-23471668FC3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28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FB7C1-634D-4D10-93B2-F7E9B25D3270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5B2F-D88B-46E9-970F-8A544A3B218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36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62A1D8-3E91-47C7-9884-4FF96B833C8A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E482-64A8-4F03-9996-C7AEDE90F82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76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BDF9B-490F-41D5-AC21-6BEA02B8BCAB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11F-8510-4B06-8A1B-E60CEA07BD1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75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F388B6F-D94C-45D9-AA14-36DD9E845FF6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A6FC5C6-2EDA-474B-9A7E-D336C33FB1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97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48148-868B-4112-B443-327FF11E0664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1855-6208-4FC7-9292-E0E235DC83C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9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7183E-761D-4DC0-9020-A74F4F1BE8C5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CF0B-AB38-4118-9160-68D5D6C4074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9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A372721-89E0-44C7-9675-306F6C42869A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B66E-0226-4F1D-AAAC-02BFB48DD64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307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D9CA5-2FF6-4035-BC9B-F7790962251A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A4A-C7E7-47C5-B9DF-59586A36A8C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8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46F64-C1F6-40B5-8D09-EEC1DC66A4EA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37A8-7786-407D-B2D4-6675738143E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38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5642D4-5137-40FA-9C82-E717926A44FD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5EF9-A19B-4826-96CB-F365EFB5141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810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8D393EB-61D3-40BB-A96D-8F07E32F8B0C}" type="datetime1">
              <a:rPr lang="en-GB" altLang="en-US" smtClean="0"/>
              <a:pPr>
                <a:defRPr/>
              </a:pPr>
              <a:t>02/09/2020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9E0DE6-30D8-4CB8-8A5D-BD04B42E3AB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984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621" y="1032862"/>
            <a:ext cx="7980757" cy="285333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sz="3600" dirty="0">
                <a:effectLst>
                  <a:outerShdw blurRad="38100" dist="38100" dir="2700000" algn="tl">
                    <a:srgbClr val="1F497D"/>
                  </a:outerShdw>
                </a:effectLst>
                <a:latin typeface="Helvetica Neue" charset="0"/>
              </a:rPr>
              <a:t>Assessment in the MYP</a:t>
            </a:r>
            <a:br>
              <a:rPr lang="en-GB" altLang="en-US" sz="3600" dirty="0">
                <a:effectLst>
                  <a:outerShdw blurRad="38100" dist="38100" dir="2700000" algn="tl">
                    <a:srgbClr val="1F497D"/>
                  </a:outerShdw>
                </a:effectLst>
                <a:latin typeface="Helvetica Neue" charset="0"/>
              </a:rPr>
            </a:br>
            <a:r>
              <a:rPr lang="en-GB" altLang="en-US" sz="3600" dirty="0">
                <a:effectLst>
                  <a:outerShdw blurRad="38100" dist="38100" dir="2700000" algn="tl">
                    <a:srgbClr val="1F497D"/>
                  </a:outerShdw>
                </a:effectLst>
                <a:latin typeface="Helvetica Neue" charset="0"/>
              </a:rPr>
              <a:t/>
            </a:r>
            <a:br>
              <a:rPr lang="en-GB" altLang="en-US" sz="3600" dirty="0">
                <a:effectLst>
                  <a:outerShdw blurRad="38100" dist="38100" dir="2700000" algn="tl">
                    <a:srgbClr val="1F497D"/>
                  </a:outerShdw>
                </a:effectLst>
                <a:latin typeface="Helvetica Neue" charset="0"/>
              </a:rPr>
            </a:br>
            <a:r>
              <a:rPr lang="en-GB" altLang="en-US" sz="2800" i="1" dirty="0">
                <a:effectLst>
                  <a:outerShdw blurRad="38100" dist="38100" dir="2700000" algn="tl">
                    <a:srgbClr val="1F497D"/>
                  </a:outerShdw>
                </a:effectLst>
                <a:latin typeface="Helvetica Neue" charset="0"/>
              </a:rPr>
              <a:t>a short guide for parents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GB" altLang="en-US" b="1" dirty="0">
                <a:solidFill>
                  <a:srgbClr val="003895"/>
                </a:solidFill>
                <a:latin typeface="Helvetica Neue" charset="0"/>
              </a:rPr>
              <a:t>The International Academy of Amman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3816350" cy="698500"/>
          </a:xfrm>
        </p:spPr>
        <p:txBody>
          <a:bodyPr>
            <a:normAutofit fontScale="90000"/>
          </a:bodyPr>
          <a:lstStyle/>
          <a:p>
            <a:r>
              <a:rPr lang="en-CA" altLang="en-US" sz="4500" b="1">
                <a:solidFill>
                  <a:srgbClr val="FF0000"/>
                </a:solidFill>
                <a:latin typeface="Calibri" pitchFamily="34" charset="0"/>
              </a:rPr>
              <a:t>Objectives</a:t>
            </a:r>
          </a:p>
        </p:txBody>
      </p:sp>
      <p:sp>
        <p:nvSpPr>
          <p:cNvPr id="93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302" name="TextBox 4"/>
          <p:cNvSpPr txBox="1">
            <a:spLocks noChangeArrowheads="1"/>
          </p:cNvSpPr>
          <p:nvPr/>
        </p:nvSpPr>
        <p:spPr bwMode="auto">
          <a:xfrm>
            <a:off x="5767508" y="465777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47214"/>
              </p:ext>
            </p:extLst>
          </p:nvPr>
        </p:nvGraphicFramePr>
        <p:xfrm>
          <a:off x="313898" y="1031876"/>
          <a:ext cx="8488910" cy="56192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Subject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&amp; Literature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Analysing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Organising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Producing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Using Language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Language Acquisition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Spoken and Visual Text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Comprehending Written and Visual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Communicating in Response to Spoken, Written and Visual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Using Language in Spoken and Written Form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Individuals and Societies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Knowing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Communicating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Critical Thinking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Sciences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Designing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Processing and Evaluating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Reflecting on the Impacts of Science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Mathematics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</a:t>
                      </a:r>
                      <a:r>
                        <a:rPr lang="en-CA" sz="1400" baseline="0" dirty="0">
                          <a:effectLst/>
                        </a:rPr>
                        <a:t> </a:t>
                      </a:r>
                      <a:r>
                        <a:rPr lang="en-CA" sz="1400" dirty="0">
                          <a:effectLst/>
                        </a:rPr>
                        <a:t>and Understanding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 Patterns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Applying Mathematics in Real-Life Contexts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Arts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</a:t>
                      </a:r>
                      <a:r>
                        <a:rPr lang="en-CA" sz="1400" baseline="0" dirty="0">
                          <a:effectLst/>
                        </a:rPr>
                        <a:t> </a:t>
                      </a:r>
                      <a:r>
                        <a:rPr lang="en-CA" sz="1400" dirty="0">
                          <a:effectLst/>
                        </a:rPr>
                        <a:t>and Understanding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Developing Skills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Thinking Creatively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Responding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Design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Inquiring and Analysing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Developing Ideas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Creating the Solution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Evaluating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Physical and Health Education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Knowing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Planning for Performance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Applying and Performing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and Improving Performance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3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3816350" cy="698500"/>
          </a:xfrm>
        </p:spPr>
        <p:txBody>
          <a:bodyPr>
            <a:normAutofit fontScale="90000"/>
          </a:bodyPr>
          <a:lstStyle/>
          <a:p>
            <a:r>
              <a:rPr lang="en-CA" altLang="en-US" sz="4500" b="1">
                <a:solidFill>
                  <a:srgbClr val="FF0000"/>
                </a:solidFill>
                <a:latin typeface="Calibri" pitchFamily="34" charset="0"/>
              </a:rPr>
              <a:t>Objectives</a:t>
            </a:r>
          </a:p>
        </p:txBody>
      </p:sp>
      <p:sp>
        <p:nvSpPr>
          <p:cNvPr id="93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302" name="TextBox 4"/>
          <p:cNvSpPr txBox="1">
            <a:spLocks noChangeArrowheads="1"/>
          </p:cNvSpPr>
          <p:nvPr/>
        </p:nvSpPr>
        <p:spPr bwMode="auto">
          <a:xfrm>
            <a:off x="5767508" y="465777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99250"/>
              </p:ext>
            </p:extLst>
          </p:nvPr>
        </p:nvGraphicFramePr>
        <p:xfrm>
          <a:off x="313898" y="1031876"/>
          <a:ext cx="8488910" cy="56192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Subject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&amp; Literature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Analysing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Organising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Producing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Using Language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Language Acquisition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Spoken and Visual Text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Comprehending Written and Visual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Communicating in Response to Spoken, Written and Visual Text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Using Language in Spoken and Written Form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Individuals and Societies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Knowing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Communicating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Critical Thinking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Sciences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Knowing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Designing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Processing and Evaluating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on the Impacts of Science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Mathematics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Knowledge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 Patterns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Applying Mathematics in Real-Life Contexts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Arts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Knowledge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Developing Skills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Thinking Creatively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Responding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Design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Inquiring and Analysing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Developing Ideas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Creating the Solution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Evaluating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Physical and Health Education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Knowing and Understanding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Planning for Performance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Applying and Performing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and Improving Performance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34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CA" altLang="en-US" sz="3000" b="1" dirty="0">
                <a:solidFill>
                  <a:srgbClr val="FF0000"/>
                </a:solidFill>
                <a:latin typeface="Calibri" pitchFamily="34" charset="0"/>
              </a:rPr>
              <a:t>Objective D: REFLECTING ON THE IMPACT OF SCIENCE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4213" y="1908175"/>
            <a:ext cx="8229600" cy="4622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CA" altLang="en-US" dirty="0">
                <a:solidFill>
                  <a:srgbClr val="7030A0"/>
                </a:solidFill>
                <a:latin typeface="Helvetica Neue"/>
                <a:cs typeface="Arial" charset="0"/>
              </a:rPr>
              <a:t>By the end of Year 5 (G10), students should be able to:</a:t>
            </a:r>
          </a:p>
          <a:p>
            <a:pPr algn="just"/>
            <a:endParaRPr lang="en-CA" dirty="0">
              <a:latin typeface="Helvetica Neue"/>
            </a:endParaRPr>
          </a:p>
          <a:p>
            <a:pPr algn="just"/>
            <a:r>
              <a:rPr lang="en-CA" dirty="0" err="1">
                <a:latin typeface="Helvetica Neue"/>
              </a:rPr>
              <a:t>i</a:t>
            </a:r>
            <a:r>
              <a:rPr lang="en-CA" dirty="0">
                <a:latin typeface="Helvetica Neue"/>
              </a:rPr>
              <a:t>. explain the ways in which science is applied and used to address a specific problem or issue </a:t>
            </a:r>
          </a:p>
          <a:p>
            <a:pPr algn="just"/>
            <a:endParaRPr lang="en-CA" dirty="0">
              <a:latin typeface="Helvetica Neue"/>
            </a:endParaRPr>
          </a:p>
          <a:p>
            <a:pPr algn="just"/>
            <a:r>
              <a:rPr lang="en-CA" dirty="0">
                <a:latin typeface="Helvetica Neue"/>
              </a:rPr>
              <a:t>ii. discuss and evaluate the various implications of using science and its application to solve a specific problem or issue </a:t>
            </a:r>
          </a:p>
          <a:p>
            <a:pPr algn="just"/>
            <a:endParaRPr lang="en-CA" dirty="0">
              <a:latin typeface="Helvetica Neue"/>
            </a:endParaRPr>
          </a:p>
          <a:p>
            <a:pPr algn="just"/>
            <a:r>
              <a:rPr lang="en-CA" dirty="0">
                <a:latin typeface="Helvetica Neue"/>
              </a:rPr>
              <a:t>iii. apply scientific language effectively </a:t>
            </a:r>
          </a:p>
          <a:p>
            <a:pPr algn="just"/>
            <a:endParaRPr lang="en-CA" dirty="0">
              <a:latin typeface="Helvetica Neue"/>
            </a:endParaRPr>
          </a:p>
          <a:p>
            <a:pPr algn="just"/>
            <a:r>
              <a:rPr lang="en-CA" dirty="0">
                <a:latin typeface="Helvetica Neue"/>
              </a:rPr>
              <a:t>iv. document the work of others and sources of information used. 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084888" y="6423025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</p:spTree>
    <p:extLst>
      <p:ext uri="{BB962C8B-B14F-4D97-AF65-F5344CB8AC3E}">
        <p14:creationId xmlns:p14="http://schemas.microsoft.com/office/powerpoint/2010/main" val="52910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291512" cy="4830763"/>
          </a:xfrm>
        </p:spPr>
        <p:txBody>
          <a:bodyPr/>
          <a:lstStyle/>
          <a:p>
            <a:r>
              <a:rPr lang="en-CA" altLang="en-US" sz="3000" dirty="0">
                <a:latin typeface="Helvetica Neue"/>
                <a:cs typeface="Arial" charset="0"/>
              </a:rPr>
              <a:t>How is student achievement of the final objectives measured (or assessed)?</a:t>
            </a:r>
          </a:p>
          <a:p>
            <a:pPr lvl="1">
              <a:buFontTx/>
              <a:buNone/>
            </a:pPr>
            <a:endParaRPr lang="en-CA" altLang="en-US" sz="3000" dirty="0">
              <a:latin typeface="Helvetica Neue"/>
              <a:cs typeface="Arial" charset="0"/>
            </a:endParaRPr>
          </a:p>
          <a:p>
            <a:pPr lvl="1">
              <a:buFontTx/>
              <a:buNone/>
            </a:pPr>
            <a:r>
              <a:rPr lang="en-CA" altLang="en-US" sz="4000" b="1" dirty="0">
                <a:solidFill>
                  <a:srgbClr val="FF0000"/>
                </a:solidFill>
                <a:latin typeface="Helvetica Neue"/>
                <a:cs typeface="Arial" charset="0"/>
              </a:rPr>
              <a:t>Published Assessment Criteria </a:t>
            </a:r>
          </a:p>
        </p:txBody>
      </p:sp>
    </p:spTree>
    <p:extLst>
      <p:ext uri="{BB962C8B-B14F-4D97-AF65-F5344CB8AC3E}">
        <p14:creationId xmlns:p14="http://schemas.microsoft.com/office/powerpoint/2010/main" val="31903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0" y="528094"/>
            <a:ext cx="78028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000" b="1" dirty="0">
                <a:solidFill>
                  <a:srgbClr val="FF0000"/>
                </a:solidFill>
                <a:latin typeface="Calibri" panose="020F0502020204030204" pitchFamily="34" charset="0"/>
              </a:rPr>
              <a:t>Criterion –Based Assessment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1885950" y="2000250"/>
            <a:ext cx="2739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b="1"/>
              <a:t>Level 2</a:t>
            </a:r>
          </a:p>
        </p:txBody>
      </p:sp>
      <p:sp>
        <p:nvSpPr>
          <p:cNvPr id="7172" name="AutoShape 12"/>
          <p:cNvSpPr>
            <a:spLocks noChangeArrowheads="1"/>
          </p:cNvSpPr>
          <p:nvPr/>
        </p:nvSpPr>
        <p:spPr bwMode="auto">
          <a:xfrm flipV="1">
            <a:off x="3324225" y="2400300"/>
            <a:ext cx="171450" cy="114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CA" altLang="en-US" sz="1800"/>
          </a:p>
        </p:txBody>
      </p:sp>
      <p:pic>
        <p:nvPicPr>
          <p:cNvPr id="7173" name="Picture 13" descr="Women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587228"/>
            <a:ext cx="5886450" cy="324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651898" y="1970485"/>
            <a:ext cx="1768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b="1"/>
              <a:t>Level 6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 flipV="1">
            <a:off x="6462713" y="2349104"/>
            <a:ext cx="171450" cy="114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CA" altLang="en-US" sz="1800"/>
          </a:p>
        </p:txBody>
      </p:sp>
    </p:spTree>
    <p:extLst>
      <p:ext uri="{BB962C8B-B14F-4D97-AF65-F5344CB8AC3E}">
        <p14:creationId xmlns:p14="http://schemas.microsoft.com/office/powerpoint/2010/main" val="215458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2" y="333375"/>
            <a:ext cx="5299195" cy="698500"/>
          </a:xfrm>
        </p:spPr>
        <p:txBody>
          <a:bodyPr>
            <a:normAutofit fontScale="90000"/>
          </a:bodyPr>
          <a:lstStyle/>
          <a:p>
            <a:r>
              <a:rPr lang="en-CA" altLang="en-US" sz="4500" b="1" dirty="0">
                <a:solidFill>
                  <a:srgbClr val="FF0000"/>
                </a:solidFill>
                <a:latin typeface="Calibri" pitchFamily="34" charset="0"/>
              </a:rPr>
              <a:t>ASSESSMENT CRITERIA</a:t>
            </a:r>
          </a:p>
        </p:txBody>
      </p:sp>
      <p:sp>
        <p:nvSpPr>
          <p:cNvPr id="93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302" name="TextBox 4"/>
          <p:cNvSpPr txBox="1">
            <a:spLocks noChangeArrowheads="1"/>
          </p:cNvSpPr>
          <p:nvPr/>
        </p:nvSpPr>
        <p:spPr bwMode="auto">
          <a:xfrm>
            <a:off x="5767508" y="465777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24953"/>
              </p:ext>
            </p:extLst>
          </p:nvPr>
        </p:nvGraphicFramePr>
        <p:xfrm>
          <a:off x="313898" y="1031876"/>
          <a:ext cx="8488910" cy="56192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Subject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&amp; Literature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Analysing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Organising 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Producing Text 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Using Language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Language Acquisition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Spoken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Written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 in Response to Spoken, Written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Using Language in Spoken and Written Form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Individuals and Societies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Critical Thinking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Sciences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Designing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Processing and Evaluating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on the Impacts of Science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Mathematics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 Patterns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Applying Maths in Real-Life Contexts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Arts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Developing Skills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Thinking Creatively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Responding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Design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Analysing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Developing Ideas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Creating the Solution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Evaluating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Physical and Health Education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Planning for Performance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Applying and Performing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and Improving Performance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19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2" y="333375"/>
            <a:ext cx="5299195" cy="698500"/>
          </a:xfrm>
        </p:spPr>
        <p:txBody>
          <a:bodyPr>
            <a:normAutofit fontScale="90000"/>
          </a:bodyPr>
          <a:lstStyle/>
          <a:p>
            <a:r>
              <a:rPr lang="en-CA" altLang="en-US" sz="4500" b="1" dirty="0">
                <a:solidFill>
                  <a:srgbClr val="FF0000"/>
                </a:solidFill>
                <a:latin typeface="Calibri" pitchFamily="34" charset="0"/>
              </a:rPr>
              <a:t>ASSESSMENT CRITERIA</a:t>
            </a:r>
          </a:p>
        </p:txBody>
      </p:sp>
      <p:sp>
        <p:nvSpPr>
          <p:cNvPr id="93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302" name="TextBox 4"/>
          <p:cNvSpPr txBox="1">
            <a:spLocks noChangeArrowheads="1"/>
          </p:cNvSpPr>
          <p:nvPr/>
        </p:nvSpPr>
        <p:spPr bwMode="auto">
          <a:xfrm>
            <a:off x="5767508" y="465777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94894"/>
              </p:ext>
            </p:extLst>
          </p:nvPr>
        </p:nvGraphicFramePr>
        <p:xfrm>
          <a:off x="313898" y="1031876"/>
          <a:ext cx="8488910" cy="56192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Subject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&amp; Literature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Analysing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Organising 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Producing Text 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Using Language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Language Acquisition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Spoken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Comprehending Written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 in Response to Spoken, Written and Visual Text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Using Language in Spoken and Written Form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Individuals and Societies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Critical Thinking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Sciences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Designing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Processing and Evaluating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on the Impacts of Science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Mathematics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Knowledge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 Patterns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Communicating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Applying Maths in Real-Life Contexts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Arts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Knowledge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Developing Skills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Thinking Creatively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Responding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Design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Inquiring and Analysing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Developing Ideas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Creating the Solution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Evaluating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Physical and Health Education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(32)</a:t>
                      </a:r>
                      <a:endParaRPr lang="en-CA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Knowing and Understanding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Planning for Performance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Applying and Performing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Reflecting and Improving Performance</a:t>
                      </a:r>
                      <a:r>
                        <a:rPr lang="en-CA" sz="14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9" marR="38419" marT="71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830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27087" y="274638"/>
            <a:ext cx="8086726" cy="639762"/>
          </a:xfrm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rgbClr val="FF0000"/>
                </a:solidFill>
                <a:latin typeface="Calibri" pitchFamily="34" charset="0"/>
              </a:rPr>
              <a:t>Criterion D: Reflecting on the impact of science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42893"/>
              </p:ext>
            </p:extLst>
          </p:nvPr>
        </p:nvGraphicFramePr>
        <p:xfrm>
          <a:off x="477672" y="914399"/>
          <a:ext cx="8543498" cy="574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4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Achieve-</a:t>
                      </a:r>
                      <a:r>
                        <a:rPr lang="en-US" sz="1300" dirty="0" err="1">
                          <a:latin typeface="Arial" pitchFamily="34" charset="0"/>
                          <a:cs typeface="Arial" pitchFamily="34" charset="0"/>
                        </a:rPr>
                        <a:t>ment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Level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Level Descriptor</a:t>
                      </a:r>
                    </a:p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Year 5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student is able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 to: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r>
                        <a:rPr lang="en-CA" sz="13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outline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ways in which science is used to address a specific problem or issue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outline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implications of using science to solve a specific problem or issue, interacting with a factor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apply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 language to communicate understanding but does so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limited success </a:t>
                      </a:r>
                      <a:endParaRPr lang="en-CA" sz="13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iv. document sources, with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success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	</a:t>
                      </a: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0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r>
                        <a:rPr lang="en-CA" sz="13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summarize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ways in which science is applied and used to address a specific problem or issue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implications of using science and its application to solve a specific problem or issue, interacting with a factor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sometimes apply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 language to communicate understanding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sometimes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sources correctly. </a:t>
                      </a: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37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r>
                        <a:rPr lang="en-CA" sz="13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ways in which science is applied and used to address a specific problem or issue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implications of using science and its application to solve a specific problem or issue, interacting with a factor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usually apply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 language to communicate understanding clearly and precisely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usually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sources correctly.</a:t>
                      </a: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59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r>
                        <a:rPr lang="en-CA" sz="13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explain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ways in which science is applied and used to address a specific problem or issue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 and evaluate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implications of using science and its application to solve a specific problem or issue, interacting with a factor </a:t>
                      </a: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iii.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consistently apply 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 language to communicate understanding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clearly and precisely </a:t>
                      </a:r>
                      <a:endParaRPr lang="en-CA" sz="13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iv. document sources </a:t>
                      </a:r>
                      <a:r>
                        <a:rPr lang="en-CA" sz="13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completely</a:t>
                      </a:r>
                      <a:r>
                        <a:rPr lang="en-CA" sz="13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80" name="TextBox 4"/>
          <p:cNvSpPr txBox="1">
            <a:spLocks noChangeArrowheads="1"/>
          </p:cNvSpPr>
          <p:nvPr/>
        </p:nvSpPr>
        <p:spPr bwMode="auto">
          <a:xfrm>
            <a:off x="6084888" y="6423025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</p:spTree>
    <p:extLst>
      <p:ext uri="{BB962C8B-B14F-4D97-AF65-F5344CB8AC3E}">
        <p14:creationId xmlns:p14="http://schemas.microsoft.com/office/powerpoint/2010/main" val="3492261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27087" y="274638"/>
            <a:ext cx="8086726" cy="639762"/>
          </a:xfrm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rgbClr val="FF0000"/>
                </a:solidFill>
                <a:latin typeface="Calibri" pitchFamily="34" charset="0"/>
              </a:rPr>
              <a:t>Criterion D: Reflecting on the impact of science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703466"/>
              </p:ext>
            </p:extLst>
          </p:nvPr>
        </p:nvGraphicFramePr>
        <p:xfrm>
          <a:off x="477672" y="914399"/>
          <a:ext cx="8543498" cy="413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4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Achieve-</a:t>
                      </a:r>
                      <a:r>
                        <a:rPr lang="en-US" sz="1300" dirty="0" err="1">
                          <a:latin typeface="Arial" pitchFamily="34" charset="0"/>
                          <a:cs typeface="Arial" pitchFamily="34" charset="0"/>
                        </a:rPr>
                        <a:t>ment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Level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Level Descriptor</a:t>
                      </a:r>
                    </a:p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Year 5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student is able</a:t>
                      </a:r>
                      <a:r>
                        <a:rPr lang="en-US" sz="1600" baseline="0" dirty="0">
                          <a:latin typeface="Arial" pitchFamily="34" charset="0"/>
                          <a:cs typeface="Arial" pitchFamily="34" charset="0"/>
                        </a:rPr>
                        <a:t> to: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5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sz="2000" b="1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i.explain</a:t>
                      </a:r>
                      <a:r>
                        <a:rPr lang="en-CA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ways in which science is applied and used to address a specific problem or issue </a:t>
                      </a:r>
                    </a:p>
                    <a:p>
                      <a:pPr marL="0" indent="0">
                        <a:buNone/>
                      </a:pPr>
                      <a:endParaRPr lang="en-CA" sz="20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ii. </a:t>
                      </a:r>
                      <a:r>
                        <a:rPr lang="en-CA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 and evaluate </a:t>
                      </a:r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implications of using science and its application to solve a specific problem or issue, interacting with a factor </a:t>
                      </a:r>
                    </a:p>
                    <a:p>
                      <a:endParaRPr lang="en-CA" sz="20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iii. </a:t>
                      </a:r>
                      <a:r>
                        <a:rPr lang="en-CA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consistently apply </a:t>
                      </a:r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 language to communicate understanding </a:t>
                      </a:r>
                      <a:r>
                        <a:rPr lang="en-CA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clearly and precisely </a:t>
                      </a:r>
                    </a:p>
                    <a:p>
                      <a:endParaRPr lang="en-CA" sz="20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iv. document sources </a:t>
                      </a:r>
                      <a:r>
                        <a:rPr lang="en-CA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completely</a:t>
                      </a:r>
                      <a:r>
                        <a:rPr lang="en-CA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0" name="TextBox 4"/>
          <p:cNvSpPr txBox="1">
            <a:spLocks noChangeArrowheads="1"/>
          </p:cNvSpPr>
          <p:nvPr/>
        </p:nvSpPr>
        <p:spPr bwMode="auto">
          <a:xfrm>
            <a:off x="6084888" y="6423025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Published by the IB</a:t>
            </a:r>
          </a:p>
        </p:txBody>
      </p:sp>
    </p:spTree>
    <p:extLst>
      <p:ext uri="{BB962C8B-B14F-4D97-AF65-F5344CB8AC3E}">
        <p14:creationId xmlns:p14="http://schemas.microsoft.com/office/powerpoint/2010/main" val="2903051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4213" y="336550"/>
            <a:ext cx="7772400" cy="1143000"/>
          </a:xfrm>
        </p:spPr>
        <p:txBody>
          <a:bodyPr/>
          <a:lstStyle/>
          <a:p>
            <a:r>
              <a:rPr lang="en-CA" altLang="en-US" sz="4000" b="1" dirty="0">
                <a:solidFill>
                  <a:srgbClr val="FF0000"/>
                </a:solidFill>
                <a:latin typeface="Calibri" pitchFamily="34" charset="0"/>
              </a:rPr>
              <a:t>Assessing Student’s Work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51379"/>
            <a:ext cx="7980528" cy="4520821"/>
          </a:xfrm>
        </p:spPr>
        <p:txBody>
          <a:bodyPr>
            <a:normAutofit/>
          </a:bodyPr>
          <a:lstStyle/>
          <a:p>
            <a:pPr algn="just"/>
            <a:r>
              <a:rPr lang="en-CA" altLang="en-US" sz="3000" dirty="0">
                <a:latin typeface="Arial" charset="0"/>
                <a:cs typeface="Arial" charset="0"/>
              </a:rPr>
              <a:t>Task-specific rubrics are provided</a:t>
            </a:r>
          </a:p>
          <a:p>
            <a:pPr algn="just"/>
            <a:endParaRPr lang="en-CA" altLang="en-US" sz="3000" dirty="0">
              <a:latin typeface="Arial" charset="0"/>
              <a:cs typeface="Arial" charset="0"/>
            </a:endParaRPr>
          </a:p>
          <a:p>
            <a:pPr algn="just"/>
            <a:r>
              <a:rPr lang="en-CA" altLang="en-US" sz="3000" dirty="0">
                <a:latin typeface="Arial" charset="0"/>
                <a:cs typeface="Arial" charset="0"/>
              </a:rPr>
              <a:t>Students note the highest level as the one to strive for</a:t>
            </a:r>
          </a:p>
          <a:p>
            <a:pPr algn="just"/>
            <a:endParaRPr lang="en-CA" altLang="en-US" sz="3000" dirty="0">
              <a:latin typeface="Arial" charset="0"/>
              <a:cs typeface="Arial" charset="0"/>
            </a:endParaRPr>
          </a:p>
          <a:p>
            <a:pPr algn="just"/>
            <a:r>
              <a:rPr lang="en-CA" altLang="en-US" sz="3000" dirty="0">
                <a:latin typeface="Arial" charset="0"/>
                <a:cs typeface="Arial" charset="0"/>
              </a:rPr>
              <a:t>Teacher assesses the work, starting with the descriptor for the lowest level, until reaching a descriptor for a level of achievement the work has not attained</a:t>
            </a:r>
          </a:p>
        </p:txBody>
      </p:sp>
    </p:spTree>
    <p:extLst>
      <p:ext uri="{BB962C8B-B14F-4D97-AF65-F5344CB8AC3E}">
        <p14:creationId xmlns:p14="http://schemas.microsoft.com/office/powerpoint/2010/main" val="23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What is assessment?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7FB5-3F10-4C6C-A533-30F7913F2A1C}" type="slidenum">
              <a:rPr lang="en-GB" altLang="en-US">
                <a:latin typeface="Calibri" pitchFamily="34" charset="0"/>
              </a:rPr>
              <a:pPr/>
              <a:t>2</a:t>
            </a:fld>
            <a:endParaRPr lang="en-GB" altLang="en-US" dirty="0"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52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i="1" dirty="0">
                <a:latin typeface="Helvetica Neue" charset="0"/>
              </a:rPr>
              <a:t>“The evaluation of the ability of a student”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None/>
            </a:pPr>
            <a:endParaRPr lang="en-GB" altLang="en-US" sz="3200" dirty="0">
              <a:latin typeface="Helvetica Neue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3713" y="2582863"/>
            <a:ext cx="8229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dirty="0">
                <a:latin typeface="Helvetica Neue" charset="0"/>
              </a:rPr>
              <a:t>usually using an </a:t>
            </a:r>
            <a:r>
              <a:rPr lang="en-GB" altLang="en-US" sz="3200" b="1" dirty="0">
                <a:solidFill>
                  <a:srgbClr val="FF0000"/>
                </a:solidFill>
                <a:latin typeface="Helvetica Neue" charset="0"/>
              </a:rPr>
              <a:t>assessment task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None/>
            </a:pPr>
            <a:endParaRPr lang="en-GB" altLang="en-US" sz="3200" dirty="0">
              <a:latin typeface="Helvetica Neue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58887"/>
            <a:ext cx="8229600" cy="2277946"/>
          </a:xfrm>
          <a:prstGeom prst="rect">
            <a:avLst/>
          </a:prstGeom>
        </p:spPr>
        <p:txBody>
          <a:bodyPr numCol="2" spcCol="9000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Test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Essay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Presentation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Experiment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GB" sz="2000" dirty="0">
              <a:latin typeface="Helvetica Neue"/>
              <a:ea typeface="+mn-ea"/>
              <a:cs typeface="Helvetica Neue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GB" sz="2000" dirty="0">
              <a:latin typeface="Helvetica Neue"/>
              <a:ea typeface="+mn-ea"/>
              <a:cs typeface="Helvetica Neue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Experiment Report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Artwork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Performance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2000" dirty="0">
                <a:latin typeface="Helvetica Neue"/>
                <a:ea typeface="+mn-ea"/>
                <a:cs typeface="Helvetica Neue"/>
              </a:rPr>
              <a:t>Product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3328988"/>
            <a:ext cx="8229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GB" altLang="en-US" sz="3200" dirty="0">
                <a:latin typeface="Helvetica Neue" charset="0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484188"/>
            <a:ext cx="8130654" cy="1609725"/>
          </a:xfrm>
        </p:spPr>
        <p:txBody>
          <a:bodyPr/>
          <a:lstStyle/>
          <a:p>
            <a:r>
              <a:rPr lang="en-CA" altLang="en-US" sz="4000" b="1" dirty="0">
                <a:solidFill>
                  <a:srgbClr val="FF0000"/>
                </a:solidFill>
                <a:latin typeface="Calibri" pitchFamily="34" charset="0"/>
              </a:rPr>
              <a:t>Sample Science Task: Water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Helvetica Neue"/>
              </a:rPr>
              <a:t>How can science be applied to address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Helvetica Neue"/>
              </a:rPr>
              <a:t>the water crisis in Jordan?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en-US" sz="1400" b="1" dirty="0">
              <a:solidFill>
                <a:srgbClr val="002060"/>
              </a:solidFill>
              <a:latin typeface="Helvetica Neue"/>
            </a:endParaRPr>
          </a:p>
          <a:p>
            <a:pPr algn="just">
              <a:defRPr/>
            </a:pPr>
            <a:r>
              <a:rPr lang="en-US" sz="2000" dirty="0">
                <a:latin typeface="Helvetica Neue"/>
                <a:cs typeface="Arial" pitchFamily="34" charset="0"/>
              </a:rPr>
              <a:t>Discuss the factors that have contributed to the water crisis in the Jordan.</a:t>
            </a:r>
            <a:endParaRPr lang="en-CA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endParaRPr lang="en-US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r>
              <a:rPr lang="en-US" sz="2000" dirty="0">
                <a:latin typeface="Helvetica Neue"/>
                <a:cs typeface="Arial" pitchFamily="34" charset="0"/>
              </a:rPr>
              <a:t>Choose 1 method to explain how science is applied to solve the water crisis.</a:t>
            </a:r>
            <a:endParaRPr lang="en-CA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endParaRPr lang="en-US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r>
              <a:rPr lang="en-US" sz="2000" dirty="0">
                <a:latin typeface="Helvetica Neue"/>
                <a:cs typeface="Arial" pitchFamily="34" charset="0"/>
              </a:rPr>
              <a:t>Describe the positive and negative effects of the above method in solving the water crisis.</a:t>
            </a:r>
            <a:endParaRPr lang="en-CA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endParaRPr lang="en-US" sz="2000" dirty="0">
              <a:latin typeface="Helvetica Neue"/>
              <a:cs typeface="Arial" pitchFamily="34" charset="0"/>
            </a:endParaRPr>
          </a:p>
          <a:p>
            <a:pPr algn="just">
              <a:defRPr/>
            </a:pPr>
            <a:r>
              <a:rPr lang="en-US" dirty="0">
                <a:latin typeface="Helvetica Neue"/>
                <a:cs typeface="Arial" pitchFamily="34" charset="0"/>
              </a:rPr>
              <a:t>Document your sources according to MLA format</a:t>
            </a:r>
            <a:endParaRPr lang="en-US" sz="2000" dirty="0">
              <a:latin typeface="Helvetica Neue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11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799" y="44450"/>
            <a:ext cx="5906069" cy="1143000"/>
          </a:xfrm>
        </p:spPr>
        <p:txBody>
          <a:bodyPr>
            <a:normAutofit/>
          </a:bodyPr>
          <a:lstStyle/>
          <a:p>
            <a:r>
              <a:rPr lang="en-CA" altLang="en-US" b="1" dirty="0">
                <a:solidFill>
                  <a:srgbClr val="FF0000"/>
                </a:solidFill>
                <a:latin typeface="Calibri" pitchFamily="34" charset="0"/>
              </a:rPr>
              <a:t>Task-Specific Rubric</a:t>
            </a:r>
          </a:p>
        </p:txBody>
      </p:sp>
      <p:sp>
        <p:nvSpPr>
          <p:cNvPr id="215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90488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04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0488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86654"/>
              </p:ext>
            </p:extLst>
          </p:nvPr>
        </p:nvGraphicFramePr>
        <p:xfrm>
          <a:off x="150125" y="968991"/>
          <a:ext cx="8748214" cy="56122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6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7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7-8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the method that can be used to address the water problem in Jordan.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the method that can be used to address the water problem in Jordan.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summarized the method that can be used to address the water problem in Jordan.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CA" sz="1400" b="1" dirty="0">
                          <a:solidFill>
                            <a:srgbClr val="E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described</a:t>
                      </a: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method that can be used to address the water problem in Jordan.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the advantages or disadvantages of the method to solve the water problem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the advantages or disadvantages of the method to solve the water problem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described the advantages or disadvantages of the method to solve the water problem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CA" sz="1400" b="1" dirty="0">
                          <a:solidFill>
                            <a:srgbClr val="E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discussed</a:t>
                      </a: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advantages and disadvantages of the method to solve the water problem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how this method interacts with one of the following factors: social, economic, political, environmental, cultural or ethical.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described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CA" sz="1400" b="1" dirty="0">
                          <a:solidFill>
                            <a:srgbClr val="E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discussed</a:t>
                      </a: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used scientific language to communicate my understanding clearly and precisely but with limited success.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sometimes used scientific language to communicate my understanding clearly and precisely.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of the time, I used scientific language to communicate my understanding clearly and precisely.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consistently </a:t>
                      </a:r>
                      <a:r>
                        <a:rPr lang="en-CA" sz="1400" b="1" dirty="0">
                          <a:solidFill>
                            <a:srgbClr val="E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scientific language to communicate my understanding clearly and precisely.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documented sources but with limited success.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sometimes documented 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of the time, I documented 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CA" sz="1400" b="1" dirty="0">
                          <a:solidFill>
                            <a:srgbClr val="E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documented </a:t>
                      </a: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587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799" y="44450"/>
            <a:ext cx="5906069" cy="1143000"/>
          </a:xfrm>
        </p:spPr>
        <p:txBody>
          <a:bodyPr>
            <a:normAutofit/>
          </a:bodyPr>
          <a:lstStyle/>
          <a:p>
            <a:r>
              <a:rPr lang="en-CA" altLang="en-US" b="1" dirty="0">
                <a:solidFill>
                  <a:srgbClr val="FF0000"/>
                </a:solidFill>
                <a:latin typeface="Calibri" pitchFamily="34" charset="0"/>
              </a:rPr>
              <a:t>Task-Specific Rubric</a:t>
            </a:r>
          </a:p>
        </p:txBody>
      </p:sp>
      <p:sp>
        <p:nvSpPr>
          <p:cNvPr id="215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90488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90488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90488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488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8236"/>
              </p:ext>
            </p:extLst>
          </p:nvPr>
        </p:nvGraphicFramePr>
        <p:xfrm>
          <a:off x="150125" y="968991"/>
          <a:ext cx="8748214" cy="5679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6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7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7-8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the method that can be used to address the water problem in Jordan.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the method that can be used to address the water problem in Jordan.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summarized the method that can be used to address the water problem in Jordan.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described the method that can be used to address the water problem in Jordan.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the advantages or disadvantages of the method to solve the water problem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the advantages or disadvantages of the method to solve the water problem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described the advantages or disadvantages of the method to solve the water problem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discussed the advantages and disadvantages of the method to solve the water problem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stated how this method interacts with one of the following factors: social, economic, political, environmental, cultural or ethical.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outlined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described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discussed how this method interacts with one of the following factors: social, economic, political, environmental, cultural or ethical.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used scientific language to communicate my understanding clearly and precisely but with limited success.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sometimes used scientific language to communicate my understanding clearly and precisely.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of the time, I used scientific language to communicate my understanding clearly and precisely.</a:t>
                      </a:r>
                      <a:endParaRPr lang="en-CA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consistently used scientific language to communicate my understanding clearly and precisely.</a:t>
                      </a:r>
                      <a:endParaRPr lang="en-C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documented sources but with limited success.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sometimes documented 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of the time, I documented 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documented sources correctly using MLA format.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34" marR="6293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90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Best Fit for Reporting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733266"/>
            <a:ext cx="7772400" cy="4438934"/>
          </a:xfrm>
        </p:spPr>
        <p:txBody>
          <a:bodyPr rtlCol="0"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>
                <a:latin typeface="Helvetica Neue"/>
              </a:rPr>
              <a:t>For each subject, each criterion should be assessed a </a:t>
            </a:r>
            <a:r>
              <a:rPr lang="en-GB" altLang="en-US" b="1" dirty="0">
                <a:solidFill>
                  <a:srgbClr val="EC0000"/>
                </a:solidFill>
                <a:latin typeface="Helvetica Neue"/>
              </a:rPr>
              <a:t>minimum of two times</a:t>
            </a:r>
            <a:r>
              <a:rPr lang="en-GB" altLang="en-US" dirty="0">
                <a:latin typeface="Helvetica Neue"/>
              </a:rPr>
              <a:t> over the year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altLang="en-US" dirty="0">
              <a:latin typeface="Helvetica Neue"/>
            </a:endParaRP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en-US" dirty="0">
                <a:latin typeface="Helvetica Neue"/>
              </a:rPr>
              <a:t>Teacher uses </a:t>
            </a:r>
            <a:r>
              <a:rPr lang="en-GB" altLang="en-US" b="1" dirty="0">
                <a:solidFill>
                  <a:srgbClr val="1C4982"/>
                </a:solidFill>
                <a:latin typeface="Helvetica Neue"/>
              </a:rPr>
              <a:t>professional judgement</a:t>
            </a:r>
            <a:r>
              <a:rPr lang="en-GB" altLang="en-US" b="1" dirty="0">
                <a:solidFill>
                  <a:srgbClr val="EC0000"/>
                </a:solidFill>
                <a:latin typeface="Helvetica Neue"/>
              </a:rPr>
              <a:t> </a:t>
            </a:r>
            <a:r>
              <a:rPr lang="en-GB" altLang="en-US" dirty="0">
                <a:latin typeface="Helvetica Neue"/>
              </a:rPr>
              <a:t>to determine the final level of the student </a:t>
            </a:r>
            <a:r>
              <a:rPr lang="en-GB" altLang="en-US" b="1" dirty="0">
                <a:solidFill>
                  <a:srgbClr val="1C4982"/>
                </a:solidFill>
                <a:latin typeface="Helvetica Neue"/>
              </a:rPr>
              <a:t>at that point in time </a:t>
            </a:r>
            <a:r>
              <a:rPr lang="en-GB" altLang="en-US" dirty="0">
                <a:latin typeface="Helvetica Neue"/>
              </a:rPr>
              <a:t>based on the summative assessments taken. If this is not clear, then we may look to formative assessments to help guide decision making.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GB" altLang="en-US" dirty="0">
              <a:latin typeface="Helvetica Neue"/>
            </a:endParaRP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b="1" dirty="0">
                <a:solidFill>
                  <a:srgbClr val="EC0000"/>
                </a:solidFill>
                <a:latin typeface="Helvetica Neue"/>
              </a:rPr>
              <a:t>NOT</a:t>
            </a:r>
            <a:r>
              <a:rPr lang="en-GB" altLang="en-US" dirty="0">
                <a:latin typeface="Helvetica Neue"/>
              </a:rPr>
              <a:t> an arithmetical average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b="1" dirty="0">
                <a:solidFill>
                  <a:srgbClr val="EC0000"/>
                </a:solidFill>
                <a:latin typeface="Helvetica Neue"/>
              </a:rPr>
              <a:t>NO</a:t>
            </a:r>
            <a:r>
              <a:rPr lang="en-GB" altLang="en-US" dirty="0">
                <a:latin typeface="Helvetica Neue"/>
              </a:rPr>
              <a:t> fractions – whole numbers only</a:t>
            </a:r>
          </a:p>
          <a:p>
            <a:pPr marL="182880" indent="-18288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GB" altLang="en-US" dirty="0">
                <a:latin typeface="Helvetica Neue"/>
              </a:rPr>
              <a:t>All of the criterion levels for that subject are added together</a:t>
            </a:r>
          </a:p>
          <a:p>
            <a:pPr marL="182880" indent="-18288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GB" altLang="en-US" dirty="0">
                <a:latin typeface="Helvetica Neue"/>
              </a:rPr>
              <a:t>The total is converted to a 1 – 7 grade using a “grade level boundary”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4FCC-89C8-4FCA-AB1A-725140BA0AB8}" type="slidenum">
              <a:rPr lang="en-GB" altLang="en-US">
                <a:latin typeface="Calibri" pitchFamily="34" charset="0"/>
              </a:rPr>
              <a:pPr/>
              <a:t>23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663846"/>
              </p:ext>
            </p:extLst>
          </p:nvPr>
        </p:nvGraphicFramePr>
        <p:xfrm>
          <a:off x="176213" y="363538"/>
          <a:ext cx="8615189" cy="578515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65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4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Task Name &amp; Description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(A)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(B)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(C)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(D)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400" dirty="0"/>
                        <a:t>An analytical essay on a topic in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/>
                        <a:t>2. A presentation on Trench Warfare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5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3. An end of unit test: Causes of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4. A Propaganda Poster during Communist China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7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5. An essay on reasons for the Bolshevik Revolution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4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12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6. A pamphlet spreading awareness on environment and sustainable energy.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6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26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7. An end of Unit Test: Tourism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8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/>
                        <a:t> </a:t>
                      </a:r>
                      <a:endParaRPr lang="en-US" sz="1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8. Producing a model of a Medieval Castle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Best- Fit/ Final Judgment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 out of (32)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out of (7)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F63A-205E-4198-BD22-51A169A46471}" type="slidenum">
              <a:rPr lang="en-GB" altLang="en-US"/>
              <a:pPr/>
              <a:t>24</a:t>
            </a:fld>
            <a:endParaRPr lang="en-GB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304001"/>
              </p:ext>
            </p:extLst>
          </p:nvPr>
        </p:nvGraphicFramePr>
        <p:xfrm>
          <a:off x="176213" y="363538"/>
          <a:ext cx="8615189" cy="578515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65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4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Task Name &amp; Description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(A)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(B)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(C)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(D)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400" dirty="0"/>
                        <a:t>An analytical essay on a topic in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/>
                        <a:t>2. A presentation on Trench Warfare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3. An end of unit test: Causes of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4. A Propaganda Poster during Communist China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5. An essay on reasons for the Bolshevik Revolution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4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12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6. A pamphlet spreading awareness on environment and sustainable energy.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26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7. An end of Unit Test: Tourism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8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8. Producing a model of a Medieval Castle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Best- Fit/ Final Judgment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 out of (32)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25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out of (7)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F63A-205E-4198-BD22-51A169A46471}" type="slidenum">
              <a:rPr lang="en-GB" altLang="en-US"/>
              <a:pPr/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947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887441"/>
              </p:ext>
            </p:extLst>
          </p:nvPr>
        </p:nvGraphicFramePr>
        <p:xfrm>
          <a:off x="176213" y="363538"/>
          <a:ext cx="8615189" cy="571295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65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4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Task Name &amp; Description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(A)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(B)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(C)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Criterion (D)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400" dirty="0"/>
                        <a:t>An analytical essay on a topic in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/>
                        <a:t>2. A presentation on Trench Warfare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3. An end of unit test: Causes of WWI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4. A Propaganda Poster during Communist China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5. An essay on reasons for the Bolshevik Revolution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4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12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6. A pamphlet spreading awareness on environment and sustainable energy.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7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26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7. An end of Unit Test: Tourism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8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419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400" dirty="0"/>
                        <a:t>8. Producing a model of a Medieval Castle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 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Best- Fit/ Final Judgment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b="1" kern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 out of (32)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25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71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/>
                        <a:t>Total out of (7)</a:t>
                      </a:r>
                      <a:endParaRPr lang="en-US" sz="1400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700" kern="1200" dirty="0"/>
                        <a:t>6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F63A-205E-4198-BD22-51A169A46471}" type="slidenum">
              <a:rPr lang="en-GB" altLang="en-US"/>
              <a:pPr/>
              <a:t>26</a:t>
            </a:fld>
            <a:endParaRPr lang="en-GB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65461"/>
              </p:ext>
            </p:extLst>
          </p:nvPr>
        </p:nvGraphicFramePr>
        <p:xfrm>
          <a:off x="300251" y="696038"/>
          <a:ext cx="3248167" cy="4557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Grade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Boundary Guidelines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1-5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6-9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3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10-14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4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15-18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5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19-23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24-27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7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28-32</a:t>
                      </a:r>
                      <a:endParaRPr lang="en-CA" sz="20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929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331913" y="1317625"/>
            <a:ext cx="7040562" cy="67151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altLang="en-US" dirty="0"/>
              <a:t>A grade 6 (Very good)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altLang="en-US" dirty="0"/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Page </a:t>
            </a:r>
            <a:fld id="{E8893022-F4AA-4218-90CA-5B502C4F012A}" type="slidenum">
              <a:rPr lang="en-US" smtClean="0">
                <a:latin typeface="Arial" pitchFamily="34" charset="0"/>
                <a:ea typeface="+mn-ea"/>
                <a:cs typeface="Arial" pitchFamily="34" charset="0"/>
              </a:rPr>
              <a:pPr algn="l">
                <a:defRPr/>
              </a:pPr>
              <a:t>27</a:t>
            </a:fld>
            <a:endParaRPr lang="en-US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69879"/>
              </p:ext>
            </p:extLst>
          </p:nvPr>
        </p:nvGraphicFramePr>
        <p:xfrm>
          <a:off x="685800" y="2259013"/>
          <a:ext cx="8130653" cy="3901440"/>
        </p:xfrm>
        <a:graphic>
          <a:graphicData uri="http://schemas.openxmlformats.org/drawingml/2006/table">
            <a:tbl>
              <a:tblPr/>
              <a:tblGrid>
                <a:gridCol w="813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5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CA" sz="3200" b="1" dirty="0">
                          <a:solidFill>
                            <a:srgbClr val="EC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consistent and thorough understanding </a:t>
                      </a: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of the required knowledge and skills, and </a:t>
                      </a:r>
                      <a:r>
                        <a:rPr lang="en-CA" sz="3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CA" sz="3200" dirty="0">
                          <a:solidFill>
                            <a:srgbClr val="EC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3200" b="1" dirty="0">
                          <a:solidFill>
                            <a:srgbClr val="EC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ability to apply them </a:t>
                      </a: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in a </a:t>
                      </a:r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wide variety of situations</a:t>
                      </a: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CA" sz="3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Consistent</a:t>
                      </a:r>
                      <a:r>
                        <a:rPr lang="en-CA" sz="32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evidence of analysis, synthesis and evaluation is shown where appropriate. The student </a:t>
                      </a:r>
                      <a:r>
                        <a:rPr lang="en-CA" sz="3200" b="1" dirty="0">
                          <a:solidFill>
                            <a:srgbClr val="EC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generally demonstrates</a:t>
                      </a:r>
                      <a:r>
                        <a:rPr lang="en-CA" sz="3200" dirty="0">
                          <a:solidFill>
                            <a:srgbClr val="EC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3200" dirty="0">
                          <a:latin typeface="Arial"/>
                          <a:ea typeface="Calibri"/>
                          <a:cs typeface="Times New Roman"/>
                        </a:rPr>
                        <a:t>originality and insight.</a:t>
                      </a:r>
                      <a:endParaRPr lang="en-CA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931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917575"/>
            <a:ext cx="7772400" cy="1143000"/>
          </a:xfrm>
        </p:spPr>
        <p:txBody>
          <a:bodyPr/>
          <a:lstStyle/>
          <a:p>
            <a:r>
              <a:rPr lang="en-GB" altLang="en-US" b="1" dirty="0">
                <a:solidFill>
                  <a:srgbClr val="FF0000"/>
                </a:solidFill>
                <a:latin typeface="Calibri" pitchFamily="34" charset="0"/>
              </a:rPr>
              <a:t>General Grade Descriptors</a:t>
            </a:r>
            <a:endParaRPr lang="en-CA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844675"/>
          <a:ext cx="7632700" cy="4754880"/>
        </p:xfrm>
        <a:graphic>
          <a:graphicData uri="http://schemas.openxmlformats.org/drawingml/2006/table">
            <a:tbl>
              <a:tblPr/>
              <a:tblGrid>
                <a:gridCol w="76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Grade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Descriptor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Minimal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achievement in terms of the objectives.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Very limited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achievement against all the objectives. The student has difficulty in understanding the required knowledge and skills and is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unable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to apply them fully in normal situations,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even with support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Limited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achievement against most of the objectives, or clear difficulties in some areas. The student demonstrates a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limited understanding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of the required knowledge and skills and is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only able to apply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them fully in normal situations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with support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good general understanding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of the required knowledge and skills, and the ability to apply them effectively in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normal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situations. There is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occasional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evidence of the skills of analysis, synthesis and evaluation.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consistent and thorough understanding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of the required knowledge and skills, and the ability to apply them in a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variety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of situations. The student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generally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shows evidence of analysis, synthesis and evaluation where appropriate and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occasionally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demonstrates originality and insight.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 consistent and thorough understanding of the required knowledge and skills, and the ability to apply them in a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wide variety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of situations.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Consistent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evidence of analysis, synthesis and evaluation is shown where appropriate. The student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generally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demonstrates originality and insight.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A consistent and thorough understanding of the required knowledge and skills, and the ability to apply them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almost faultlessly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in a wide variety of situations. Consistent evidence of analysis, synthesis and evaluation is shown where appropriate. The student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consistently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demonstrates originality and insight and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always 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produces </a:t>
                      </a:r>
                      <a:r>
                        <a:rPr lang="en-CA" sz="1300" b="1" dirty="0">
                          <a:latin typeface="Arial"/>
                          <a:ea typeface="Calibri"/>
                          <a:cs typeface="Times New Roman"/>
                        </a:rPr>
                        <a:t>work of high quality</a:t>
                      </a:r>
                      <a:r>
                        <a:rPr lang="en-CA" sz="13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CA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65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/>
        </p:nvGraphicFramePr>
        <p:xfrm>
          <a:off x="2051050" y="2276475"/>
          <a:ext cx="5010150" cy="36274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4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Very Poor</a:t>
                      </a: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Poor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Mediocre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Satisfactory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Good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Very good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Excellent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79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105318"/>
            <a:ext cx="7772400" cy="16097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Approaches to Learning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25" y="1410789"/>
            <a:ext cx="8576614" cy="3868910"/>
          </a:xfrm>
        </p:spPr>
        <p:txBody>
          <a:bodyPr>
            <a:normAutofit fontScale="77500" lnSpcReduction="20000"/>
          </a:bodyPr>
          <a:lstStyle/>
          <a:p>
            <a:pPr marL="182245" indent="-182245"/>
            <a:r>
              <a:rPr lang="en-US" sz="1600" b="1" dirty="0">
                <a:solidFill>
                  <a:srgbClr val="006666"/>
                </a:solidFill>
                <a:latin typeface="Helvetica Neue"/>
              </a:rPr>
              <a:t>Reported on for each reporting period in terms of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Excellent, Very Good, Good, Satisfactory and Needs Improvement</a:t>
            </a:r>
            <a:r>
              <a:rPr lang="en-US" sz="1600" b="1" dirty="0">
                <a:solidFill>
                  <a:srgbClr val="006666"/>
                </a:solidFill>
                <a:latin typeface="Helvetica Neue"/>
              </a:rPr>
              <a:t>. </a:t>
            </a:r>
            <a:endParaRPr lang="en-US" sz="1500" b="1" dirty="0">
              <a:solidFill>
                <a:srgbClr val="006666"/>
              </a:solidFill>
              <a:latin typeface="Helvetica Neue"/>
            </a:endParaRPr>
          </a:p>
          <a:p>
            <a:pPr marL="182245" indent="-182245">
              <a:lnSpc>
                <a:spcPct val="100000"/>
              </a:lnSpc>
            </a:pPr>
            <a:r>
              <a:rPr lang="en-US" sz="1500" dirty="0">
                <a:solidFill>
                  <a:srgbClr val="FF0000"/>
                </a:solidFill>
                <a:latin typeface="Helvetica Neue"/>
              </a:rPr>
              <a:t>Communication</a:t>
            </a:r>
            <a:r>
              <a:rPr lang="en-US" sz="1500" dirty="0">
                <a:latin typeface="Helvetica Neue"/>
              </a:rPr>
              <a:t> 	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Exchanging thoughts, messages and information effectively through interaction 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Reading, writing and using language to gather and communicate information </a:t>
            </a:r>
          </a:p>
          <a:p>
            <a:pPr marL="182245" indent="-182245">
              <a:lnSpc>
                <a:spcPct val="100000"/>
              </a:lnSpc>
            </a:pPr>
            <a:r>
              <a:rPr lang="en-US" sz="1500" dirty="0">
                <a:solidFill>
                  <a:srgbClr val="FF0000"/>
                </a:solidFill>
                <a:latin typeface="Helvetica Neue"/>
              </a:rPr>
              <a:t>Social</a:t>
            </a:r>
            <a:r>
              <a:rPr lang="en-US" sz="1500" dirty="0">
                <a:latin typeface="Helvetica Neue"/>
              </a:rPr>
              <a:t> 	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Working effectively with others </a:t>
            </a:r>
          </a:p>
          <a:p>
            <a:pPr marL="182245" indent="-182245">
              <a:lnSpc>
                <a:spcPct val="100000"/>
              </a:lnSpc>
            </a:pPr>
            <a:r>
              <a:rPr lang="en-US" sz="1500" dirty="0">
                <a:solidFill>
                  <a:srgbClr val="FF0000"/>
                </a:solidFill>
                <a:latin typeface="Helvetica Neue"/>
              </a:rPr>
              <a:t>Self-management 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Managing time and tasks effectively 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Managing state of mind </a:t>
            </a:r>
          </a:p>
          <a:p>
            <a:pPr marL="182245" indent="-182245">
              <a:lnSpc>
                <a:spcPct val="100000"/>
              </a:lnSpc>
            </a:pPr>
            <a:r>
              <a:rPr lang="en-US" sz="1500" dirty="0">
                <a:solidFill>
                  <a:srgbClr val="FF0000"/>
                </a:solidFill>
                <a:latin typeface="Helvetica Neue"/>
              </a:rPr>
              <a:t>Research</a:t>
            </a:r>
            <a:r>
              <a:rPr lang="en-US" sz="1500" dirty="0">
                <a:latin typeface="Helvetica Neue"/>
              </a:rPr>
              <a:t> 	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Finding, interpreting, judging and creating information 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Interacting with media to use and create ideas and information </a:t>
            </a:r>
          </a:p>
          <a:p>
            <a:pPr marL="182245" indent="-182245">
              <a:lnSpc>
                <a:spcPct val="100000"/>
              </a:lnSpc>
            </a:pPr>
            <a:r>
              <a:rPr lang="en-US" sz="1500" dirty="0">
                <a:solidFill>
                  <a:srgbClr val="FF0000"/>
                </a:solidFill>
                <a:latin typeface="Helvetica Neue"/>
              </a:rPr>
              <a:t>Thinking</a:t>
            </a:r>
            <a:r>
              <a:rPr lang="en-US" sz="1500" dirty="0">
                <a:latin typeface="Helvetica Neue"/>
              </a:rPr>
              <a:t> 	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 err="1">
                <a:latin typeface="Helvetica Neue"/>
              </a:rPr>
              <a:t>Analysing</a:t>
            </a:r>
            <a:r>
              <a:rPr lang="en-US" sz="1500" dirty="0">
                <a:latin typeface="Helvetica Neue"/>
              </a:rPr>
              <a:t> and evaluating issues and ideas </a:t>
            </a:r>
          </a:p>
          <a:p>
            <a:pPr lvl="1" indent="-182245">
              <a:lnSpc>
                <a:spcPct val="100000"/>
              </a:lnSpc>
            </a:pPr>
            <a:r>
              <a:rPr lang="en-US" sz="1500" dirty="0">
                <a:latin typeface="Helvetica Neue"/>
              </a:rPr>
              <a:t>Generating novel ideas and considering new perspectives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11F-8510-4B06-8A1B-E60CEA07BD18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Internal / Continuous / External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B964-ADAF-411A-8634-58BF83D165A1}" type="slidenum">
              <a:rPr lang="en-GB" altLang="en-US">
                <a:latin typeface="Calibri" pitchFamily="34" charset="0"/>
              </a:rPr>
              <a:pPr/>
              <a:t>3</a:t>
            </a:fld>
            <a:endParaRPr lang="en-GB" altLang="en-US" dirty="0"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2144" y="2000931"/>
            <a:ext cx="2917370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F0000"/>
                </a:solidFill>
                <a:latin typeface="Helvetica Neue" charset="0"/>
              </a:rPr>
              <a:t>Internal</a:t>
            </a:r>
          </a:p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dirty="0">
                <a:latin typeface="Helvetica Neue" charset="0"/>
              </a:rPr>
              <a:t>Tasks, strategies and tools are designed, developed and applied by IAA teachers.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89514" y="1983078"/>
            <a:ext cx="2786742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F0000"/>
                </a:solidFill>
                <a:latin typeface="Helvetica Neue" charset="0"/>
              </a:rPr>
              <a:t>Continuous</a:t>
            </a:r>
          </a:p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dirty="0">
                <a:latin typeface="Helvetica Neue" charset="0"/>
              </a:rPr>
              <a:t>Takes places throughout the programme.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55796" y="2037507"/>
            <a:ext cx="3407229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b="1" dirty="0">
                <a:solidFill>
                  <a:srgbClr val="FF0000"/>
                </a:solidFill>
                <a:latin typeface="Helvetica Neue" charset="0"/>
              </a:rPr>
              <a:t>External – G10 </a:t>
            </a:r>
            <a:r>
              <a:rPr lang="en-GB" altLang="en-US" sz="2000" b="1" dirty="0" smtClean="0">
                <a:solidFill>
                  <a:srgbClr val="FF0000"/>
                </a:solidFill>
                <a:latin typeface="Helvetica Neue" charset="0"/>
              </a:rPr>
              <a:t>only</a:t>
            </a:r>
          </a:p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b="1" u="sng" dirty="0" smtClean="0">
                <a:solidFill>
                  <a:srgbClr val="FF0000"/>
                </a:solidFill>
                <a:latin typeface="Helvetica Neue" charset="0"/>
              </a:rPr>
              <a:t>Not in 2020</a:t>
            </a:r>
            <a:endParaRPr lang="en-GB" altLang="en-US" sz="2000" b="1" u="sng" dirty="0">
              <a:solidFill>
                <a:srgbClr val="FF0000"/>
              </a:solidFill>
              <a:latin typeface="Helvetica Neue" charset="0"/>
            </a:endParaRPr>
          </a:p>
          <a:p>
            <a:pPr marL="342900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2000" dirty="0">
                <a:latin typeface="Helvetica Neue" charset="0"/>
              </a:rPr>
              <a:t>E-assessments:</a:t>
            </a:r>
          </a:p>
          <a:p>
            <a:pPr marL="800100" indent="-457200" eaLnBrk="1" hangingPunct="1">
              <a:spcBef>
                <a:spcPct val="20000"/>
              </a:spcBef>
              <a:buFont typeface="Arial" pitchFamily="34" charset="0"/>
              <a:buAutoNum type="alphaLcParenR"/>
            </a:pPr>
            <a:r>
              <a:rPr lang="en-GB" altLang="en-US" sz="2000" dirty="0">
                <a:latin typeface="Helvetica Neue" charset="0"/>
              </a:rPr>
              <a:t>E-coursework / E-portfolio</a:t>
            </a:r>
          </a:p>
          <a:p>
            <a:pPr marL="800100" indent="-457200" eaLnBrk="1" hangingPunct="1">
              <a:spcBef>
                <a:spcPct val="20000"/>
              </a:spcBef>
              <a:buFont typeface="Arial" pitchFamily="34" charset="0"/>
              <a:buAutoNum type="alphaLcParenR"/>
            </a:pPr>
            <a:endParaRPr lang="en-GB" altLang="en-US" sz="2000" dirty="0">
              <a:latin typeface="Helvetica Neue" charset="0"/>
            </a:endParaRPr>
          </a:p>
          <a:p>
            <a:pPr marL="800100" indent="-457200" eaLnBrk="1" hangingPunct="1">
              <a:spcBef>
                <a:spcPct val="20000"/>
              </a:spcBef>
              <a:buFont typeface="Arial" pitchFamily="34" charset="0"/>
              <a:buAutoNum type="alphaLcParenR"/>
            </a:pPr>
            <a:r>
              <a:rPr lang="en-GB" altLang="en-US" sz="2000" dirty="0">
                <a:latin typeface="Helvetica Neue" charset="0"/>
              </a:rPr>
              <a:t>Online examinations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3438"/>
            <a:ext cx="7772400" cy="9074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Progress Reports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078173"/>
            <a:ext cx="7772400" cy="4370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en-US" altLang="en-US" sz="2200" dirty="0">
                <a:solidFill>
                  <a:srgbClr val="FF0000"/>
                </a:solidFill>
                <a:latin typeface="Helvetica Neue"/>
              </a:rPr>
              <a:t>Progress Report 1 – Best fit of Aug to Oct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Approaches to Learning Skills 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Not all criteria may have been assessed</a:t>
            </a:r>
          </a:p>
          <a:p>
            <a:pPr lvl="1" algn="just">
              <a:defRPr/>
            </a:pPr>
            <a:r>
              <a:rPr lang="en-US" altLang="en-US" sz="2200" dirty="0">
                <a:latin typeface="Helvetica Neue"/>
              </a:rPr>
              <a:t>N/A will be placed in the relevant box.</a:t>
            </a:r>
          </a:p>
          <a:p>
            <a:pPr algn="just" eaLnBrk="1" hangingPunct="1">
              <a:defRPr/>
            </a:pPr>
            <a:r>
              <a:rPr lang="en-US" altLang="en-US" sz="2200" dirty="0">
                <a:latin typeface="Helvetica Neue"/>
              </a:rPr>
              <a:t>Teacher comment</a:t>
            </a:r>
          </a:p>
          <a:p>
            <a:pPr algn="just" eaLnBrk="1" hangingPunct="1">
              <a:defRPr/>
            </a:pPr>
            <a:r>
              <a:rPr lang="en-US" altLang="en-US" sz="2200" dirty="0">
                <a:latin typeface="Helvetica Neue"/>
              </a:rPr>
              <a:t>Grade out of 7</a:t>
            </a:r>
          </a:p>
          <a:p>
            <a:pPr algn="just" eaLnBrk="1" hangingPunct="1">
              <a:defRPr/>
            </a:pPr>
            <a:endParaRPr lang="en-US" altLang="en-US" sz="2200" dirty="0">
              <a:latin typeface="Helvetica Neue"/>
            </a:endParaRPr>
          </a:p>
          <a:p>
            <a:pPr marL="0" indent="0" algn="just">
              <a:buNone/>
              <a:defRPr/>
            </a:pPr>
            <a:r>
              <a:rPr lang="en-US" altLang="en-US" sz="2200" dirty="0">
                <a:solidFill>
                  <a:srgbClr val="FF0000"/>
                </a:solidFill>
                <a:latin typeface="Helvetica Neue"/>
              </a:rPr>
              <a:t>Progress Report 2 – Best fit of Aug to March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Approaches to Learning Skills 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Achievement level for each criterion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Teacher comment</a:t>
            </a:r>
          </a:p>
          <a:p>
            <a:pPr algn="just">
              <a:defRPr/>
            </a:pPr>
            <a:r>
              <a:rPr lang="en-US" altLang="en-US" sz="2200" dirty="0">
                <a:latin typeface="Helvetica Neue"/>
              </a:rPr>
              <a:t>Grade out of 7</a:t>
            </a:r>
            <a:endParaRPr lang="en-US" altLang="en-US" sz="2500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F783-7AFB-4B77-95CB-9877865427DC}" type="slidenum">
              <a:rPr lang="en-GB" altLang="en-US"/>
              <a:pPr/>
              <a:t>30</a:t>
            </a:fld>
            <a:endParaRPr lang="en-GB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SEMESTER Report Card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FF0000"/>
                </a:solidFill>
                <a:latin typeface="Helvetica Neue"/>
              </a:rPr>
              <a:t>Semester 1</a:t>
            </a:r>
          </a:p>
          <a:p>
            <a:pPr lvl="1" algn="just"/>
            <a:r>
              <a:rPr lang="en-US" altLang="en-US" sz="2500" dirty="0">
                <a:latin typeface="Helvetica Neue"/>
              </a:rPr>
              <a:t>Best fit of Aug to Jan</a:t>
            </a:r>
          </a:p>
          <a:p>
            <a:pPr algn="just" eaLnBrk="1" hangingPunct="1"/>
            <a:endParaRPr lang="en-US" altLang="en-US" sz="2500" dirty="0">
              <a:latin typeface="Helvetica Neue"/>
            </a:endParaRPr>
          </a:p>
          <a:p>
            <a:pPr algn="just" eaLnBrk="1" hangingPunct="1"/>
            <a:r>
              <a:rPr lang="en-US" altLang="en-US" sz="2500" dirty="0">
                <a:solidFill>
                  <a:srgbClr val="FF0000"/>
                </a:solidFill>
                <a:latin typeface="Helvetica Neue"/>
              </a:rPr>
              <a:t>End of Year </a:t>
            </a:r>
          </a:p>
          <a:p>
            <a:pPr lvl="1" algn="just"/>
            <a:r>
              <a:rPr lang="en-US" altLang="en-US" sz="2500" dirty="0">
                <a:latin typeface="Helvetica Neue"/>
              </a:rPr>
              <a:t>Best fit of Aug to June</a:t>
            </a:r>
          </a:p>
          <a:p>
            <a:pPr algn="just" eaLnBrk="1" hangingPunct="1"/>
            <a:endParaRPr lang="en-US" altLang="en-US" sz="2500" dirty="0">
              <a:latin typeface="Helvetica Neue"/>
            </a:endParaRPr>
          </a:p>
          <a:p>
            <a:pPr algn="just" eaLnBrk="1" hangingPunct="1"/>
            <a:r>
              <a:rPr lang="en-US" altLang="en-US" sz="2500" dirty="0">
                <a:latin typeface="Helvetica Neue"/>
              </a:rPr>
              <a:t>Both include achievement level for each criterion and rating of Approaches to </a:t>
            </a:r>
            <a:r>
              <a:rPr lang="en-US" altLang="en-US" sz="2500" dirty="0" smtClean="0">
                <a:latin typeface="Helvetica Neue"/>
              </a:rPr>
              <a:t>Learning Skills</a:t>
            </a:r>
            <a:endParaRPr lang="en-US" dirty="0"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A2A0-436E-41CF-8A54-8A8E5BD669CF}" type="slidenum">
              <a:rPr lang="en-GB" altLang="en-US"/>
              <a:pPr/>
              <a:t>31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1155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AIMS of Assessment in the </a:t>
            </a:r>
            <a:r>
              <a:rPr lang="en-GB" alt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myp</a:t>
            </a:r>
            <a:endParaRPr lang="en-GB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138"/>
          </a:xfrm>
        </p:spPr>
        <p:txBody>
          <a:bodyPr rtlCol="0">
            <a:normAutofit/>
          </a:bodyPr>
          <a:lstStyle/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400" dirty="0">
                <a:latin typeface="Helvetica Neue"/>
              </a:rPr>
              <a:t>To support and encourage student learning by providing feedback on the learning process</a:t>
            </a:r>
          </a:p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en-US" sz="2400" dirty="0">
              <a:latin typeface="Helvetica Neue"/>
            </a:endParaRPr>
          </a:p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400" dirty="0">
                <a:latin typeface="Helvetica Neue"/>
              </a:rPr>
              <a:t>To promote a deep understanding of subject content by supporting students in their inquiries set in real-world contexts</a:t>
            </a:r>
          </a:p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en-US" sz="2400" dirty="0">
              <a:latin typeface="Helvetica Neue"/>
            </a:endParaRPr>
          </a:p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400" dirty="0">
                <a:latin typeface="Helvetica Neue"/>
              </a:rPr>
              <a:t>To promote the development of critical and creative-thinking skills</a:t>
            </a:r>
          </a:p>
          <a:p>
            <a:pPr marL="182880" indent="-18288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en-US" sz="2400" dirty="0">
              <a:latin typeface="Helvetica Neue"/>
            </a:endParaRPr>
          </a:p>
          <a:p>
            <a:pPr marL="182880" indent="-18288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400" dirty="0">
                <a:latin typeface="Helvetica Neue"/>
              </a:rPr>
              <a:t>To inform, enhance and improve the teaching process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sz="2400" dirty="0"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63FA-B5ED-4A32-898E-640189DBC911}" type="slidenum">
              <a:rPr lang="en-GB" altLang="en-US">
                <a:latin typeface="Calibri" pitchFamily="34" charset="0"/>
              </a:rPr>
              <a:pPr/>
              <a:t>4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types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839686"/>
            <a:ext cx="8064500" cy="4637314"/>
          </a:xfrm>
        </p:spPr>
        <p:txBody>
          <a:bodyPr>
            <a:normAutofit lnSpcReduction="10000"/>
          </a:bodyPr>
          <a:lstStyle/>
          <a:p>
            <a:pPr indent="0" eaLnBrk="1" hangingPunct="1"/>
            <a:r>
              <a:rPr lang="en-GB" altLang="en-US" sz="2400" b="1" dirty="0">
                <a:solidFill>
                  <a:srgbClr val="FF0000"/>
                </a:solidFill>
                <a:latin typeface="Helvetica Neue"/>
              </a:rPr>
              <a:t>Formative</a:t>
            </a:r>
            <a:endParaRPr lang="en-GB" altLang="en-US" sz="2400" b="1" dirty="0">
              <a:latin typeface="Helvetica Neue"/>
            </a:endParaRPr>
          </a:p>
          <a:p>
            <a:pPr lvl="1" indent="0"/>
            <a:r>
              <a:rPr lang="en-GB" altLang="en-US" sz="2200" dirty="0">
                <a:latin typeface="Helvetica Neue"/>
              </a:rPr>
              <a:t>ongoing </a:t>
            </a:r>
          </a:p>
          <a:p>
            <a:pPr lvl="1" indent="0"/>
            <a:r>
              <a:rPr lang="en-GB" altLang="en-US" sz="2200" dirty="0">
                <a:latin typeface="Helvetica Neue"/>
              </a:rPr>
              <a:t>provides information to guide teaching and improve student performance. </a:t>
            </a:r>
          </a:p>
          <a:p>
            <a:pPr lvl="1" indent="0"/>
            <a:r>
              <a:rPr lang="en-GB" altLang="en-US" sz="2200" dirty="0">
                <a:latin typeface="Helvetica Neue"/>
              </a:rPr>
              <a:t>Information is unlikely to be used for deriving grades</a:t>
            </a:r>
          </a:p>
          <a:p>
            <a:pPr lvl="1" indent="0"/>
            <a:r>
              <a:rPr lang="en-GB" altLang="en-US" sz="2200" dirty="0">
                <a:latin typeface="Helvetica Neue"/>
              </a:rPr>
              <a:t>Excellent, Very Good, Good, Satisfactory, Needs Improvement</a:t>
            </a:r>
          </a:p>
          <a:p>
            <a:pPr lvl="1" indent="0"/>
            <a:r>
              <a:rPr lang="en-GB" altLang="en-US" sz="2200" b="1" i="1" dirty="0">
                <a:solidFill>
                  <a:srgbClr val="FF0000"/>
                </a:solidFill>
                <a:latin typeface="Helvetica Neue"/>
              </a:rPr>
              <a:t>They should be short! </a:t>
            </a:r>
          </a:p>
          <a:p>
            <a:pPr lvl="1" indent="0">
              <a:buNone/>
            </a:pPr>
            <a:endParaRPr lang="en-GB" altLang="en-US" sz="2200" dirty="0">
              <a:latin typeface="Helvetica Neue"/>
            </a:endParaRPr>
          </a:p>
          <a:p>
            <a:pPr indent="0" eaLnBrk="1" hangingPunct="1"/>
            <a:r>
              <a:rPr lang="en-GB" altLang="en-US" sz="2400" b="1" dirty="0">
                <a:solidFill>
                  <a:srgbClr val="FF0000"/>
                </a:solidFill>
                <a:latin typeface="Helvetica Neue"/>
              </a:rPr>
              <a:t>Summative </a:t>
            </a:r>
          </a:p>
          <a:p>
            <a:pPr lvl="1" indent="0"/>
            <a:r>
              <a:rPr lang="en-GB" altLang="en-US" sz="2200" dirty="0">
                <a:latin typeface="Helvetica Neue"/>
              </a:rPr>
              <a:t>culminating assessment for a unit, term or course of study</a:t>
            </a:r>
          </a:p>
          <a:p>
            <a:pPr lvl="1" indent="0"/>
            <a:r>
              <a:rPr lang="en-GB" altLang="en-US" sz="2200" dirty="0">
                <a:latin typeface="Helvetica Neue"/>
              </a:rPr>
              <a:t>provides information on a student’s achievement level against specific objectives. </a:t>
            </a:r>
          </a:p>
          <a:p>
            <a:pPr indent="0">
              <a:buFont typeface="Arial" pitchFamily="34" charset="0"/>
              <a:buNone/>
            </a:pPr>
            <a:endParaRPr lang="en-GB" altLang="en-US" dirty="0">
              <a:latin typeface="Helvetica Neu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6AA-C5BE-4399-A1D2-19A16EB83948}" type="slidenum">
              <a:rPr lang="en-GB" altLang="en-US">
                <a:latin typeface="Calibri" pitchFamily="34" charset="0"/>
              </a:rPr>
              <a:pPr/>
              <a:t>5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4" y="122829"/>
            <a:ext cx="8403609" cy="660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238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Calibri" panose="020F0502020204030204" pitchFamily="34" charset="0"/>
              </a:rPr>
              <a:t>Most important purpose – to support Student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093976"/>
            <a:ext cx="8836025" cy="4317710"/>
          </a:xfrm>
        </p:spPr>
        <p:txBody>
          <a:bodyPr/>
          <a:lstStyle/>
          <a:p>
            <a:pPr indent="0">
              <a:buFont typeface="Arial" pitchFamily="34" charset="0"/>
              <a:buNone/>
            </a:pPr>
            <a:r>
              <a:rPr lang="en-GB" altLang="en-US" sz="2800" b="1" dirty="0">
                <a:latin typeface="Helvetica Neue"/>
              </a:rPr>
              <a:t>For the student:</a:t>
            </a:r>
          </a:p>
          <a:p>
            <a:pPr indent="0"/>
            <a:r>
              <a:rPr lang="en-GB" altLang="en-US" sz="2800" dirty="0">
                <a:latin typeface="Helvetica Neue"/>
              </a:rPr>
              <a:t>gathering and analysis of information</a:t>
            </a:r>
          </a:p>
          <a:p>
            <a:pPr indent="0"/>
            <a:r>
              <a:rPr lang="en-GB" altLang="en-US" sz="2800" dirty="0">
                <a:latin typeface="Helvetica Neue"/>
              </a:rPr>
              <a:t>feedback to students</a:t>
            </a:r>
          </a:p>
          <a:p>
            <a:pPr indent="0"/>
            <a:r>
              <a:rPr lang="en-GB" altLang="en-US" sz="2800" dirty="0">
                <a:latin typeface="Helvetica Neue"/>
              </a:rPr>
              <a:t>provide a basis for practice</a:t>
            </a:r>
          </a:p>
          <a:p>
            <a:pPr indent="0"/>
            <a:endParaRPr lang="en-GB" altLang="en-US" sz="2800" dirty="0">
              <a:latin typeface="Helvetica Neue"/>
            </a:endParaRPr>
          </a:p>
          <a:p>
            <a:pPr indent="0">
              <a:buFont typeface="Arial" pitchFamily="34" charset="0"/>
              <a:buNone/>
            </a:pPr>
            <a:r>
              <a:rPr lang="en-GB" altLang="en-US" sz="2800" b="1" dirty="0">
                <a:latin typeface="Helvetica Neue"/>
              </a:rPr>
              <a:t>For the teacher:</a:t>
            </a:r>
          </a:p>
          <a:p>
            <a:pPr indent="0"/>
            <a:r>
              <a:rPr lang="en-GB" altLang="en-US" sz="2800" dirty="0">
                <a:latin typeface="Helvetica Neue"/>
              </a:rPr>
              <a:t>identify student learning </a:t>
            </a:r>
            <a:r>
              <a:rPr lang="en-GB" altLang="en-US" sz="2800" dirty="0" smtClean="0">
                <a:latin typeface="Helvetica Neue"/>
              </a:rPr>
              <a:t>needs</a:t>
            </a:r>
          </a:p>
          <a:p>
            <a:pPr indent="0"/>
            <a:r>
              <a:rPr lang="en-GB" altLang="en-US" sz="2800" dirty="0" smtClean="0">
                <a:latin typeface="Helvetica Neue"/>
              </a:rPr>
              <a:t>Plan accordingly</a:t>
            </a:r>
            <a:endParaRPr lang="en-GB" altLang="en-US" sz="2800" dirty="0"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8090-8624-40DF-BCE2-253D96195254}" type="slidenum">
              <a:rPr lang="en-GB" altLang="en-US">
                <a:latin typeface="Calibri" pitchFamily="34" charset="0"/>
              </a:rPr>
              <a:pPr/>
              <a:t>7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91" y="255435"/>
            <a:ext cx="8465168" cy="457508"/>
          </a:xfrm>
        </p:spPr>
        <p:txBody>
          <a:bodyPr>
            <a:noAutofit/>
          </a:bodyPr>
          <a:lstStyle/>
          <a:p>
            <a:r>
              <a:rPr lang="en-CA" sz="3000" dirty="0"/>
              <a:t>ASSESSMENT CALENDAR (g6) - MOODLE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11F-8510-4B06-8A1B-E60CEA07BD18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BF23D6-1CD2-4C5D-A9AF-7B0B84CCB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347" r="26769" b="14358"/>
          <a:stretch/>
        </p:blipFill>
        <p:spPr>
          <a:xfrm>
            <a:off x="180975" y="829994"/>
            <a:ext cx="8789159" cy="58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4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2400" cy="1143000"/>
          </a:xfrm>
        </p:spPr>
        <p:txBody>
          <a:bodyPr/>
          <a:lstStyle/>
          <a:p>
            <a:r>
              <a:rPr lang="en-CA" altLang="en-US" b="1">
                <a:solidFill>
                  <a:srgbClr val="FF0000"/>
                </a:solidFill>
                <a:latin typeface="Calibri" pitchFamily="34" charset="0"/>
              </a:rPr>
              <a:t>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7088" y="1773238"/>
            <a:ext cx="7993062" cy="4754562"/>
          </a:xfrm>
        </p:spPr>
        <p:txBody>
          <a:bodyPr/>
          <a:lstStyle/>
          <a:p>
            <a:pPr algn="just"/>
            <a:r>
              <a:rPr lang="en-CA" altLang="en-US" sz="3000" b="1" dirty="0">
                <a:solidFill>
                  <a:srgbClr val="FF0000"/>
                </a:solidFill>
                <a:latin typeface="Helvetica Neue"/>
                <a:cs typeface="Arial" charset="0"/>
              </a:rPr>
              <a:t>Specific targets </a:t>
            </a:r>
            <a:r>
              <a:rPr lang="en-CA" altLang="en-US" sz="3000" dirty="0">
                <a:latin typeface="Helvetica Neue"/>
                <a:cs typeface="Arial" charset="0"/>
              </a:rPr>
              <a:t>that are set for learning in the subject by the IB</a:t>
            </a:r>
          </a:p>
          <a:p>
            <a:pPr algn="just">
              <a:buFontTx/>
              <a:buNone/>
            </a:pPr>
            <a:endParaRPr lang="en-CA" altLang="en-US" sz="3000" dirty="0">
              <a:latin typeface="Helvetica Neue"/>
              <a:cs typeface="Arial" charset="0"/>
            </a:endParaRPr>
          </a:p>
          <a:p>
            <a:pPr algn="just"/>
            <a:r>
              <a:rPr lang="en-CA" altLang="en-US" sz="3000" dirty="0">
                <a:latin typeface="Helvetica Neue"/>
                <a:cs typeface="Arial" charset="0"/>
              </a:rPr>
              <a:t>Define what the student should be able </a:t>
            </a:r>
            <a:r>
              <a:rPr lang="en-CA" altLang="en-US" sz="3000" b="1" dirty="0">
                <a:solidFill>
                  <a:srgbClr val="7030A0"/>
                </a:solidFill>
                <a:latin typeface="Helvetica Neue"/>
                <a:cs typeface="Arial" charset="0"/>
              </a:rPr>
              <a:t>to accomplish</a:t>
            </a:r>
            <a:r>
              <a:rPr lang="en-CA" altLang="en-US" sz="3000" dirty="0">
                <a:latin typeface="Helvetica Neue"/>
                <a:cs typeface="Arial" charset="0"/>
              </a:rPr>
              <a:t> as a result of studying the subject</a:t>
            </a:r>
          </a:p>
        </p:txBody>
      </p:sp>
    </p:spTree>
    <p:extLst>
      <p:ext uri="{BB962C8B-B14F-4D97-AF65-F5344CB8AC3E}">
        <p14:creationId xmlns:p14="http://schemas.microsoft.com/office/powerpoint/2010/main" val="3534760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12B4559893C40B975D1111D792067" ma:contentTypeVersion="15" ma:contentTypeDescription="Create a new document." ma:contentTypeScope="" ma:versionID="6c7b82a4c5e8e4949da417fe1cf7aea8">
  <xsd:schema xmlns:xsd="http://www.w3.org/2001/XMLSchema" xmlns:xs="http://www.w3.org/2001/XMLSchema" xmlns:p="http://schemas.microsoft.com/office/2006/metadata/properties" xmlns:ns2="05bb91c1-aa84-4b9f-b95a-ef24099674da" xmlns:ns3="http://schemas.microsoft.com/sharepoint/v4" xmlns:ns4="136e2170-6e1d-4770-85e1-d80dbf8d217d" targetNamespace="http://schemas.microsoft.com/office/2006/metadata/properties" ma:root="true" ma:fieldsID="8a5819cdf183bed66cc3a5d7fd1c2ab3" ns2:_="" ns3:_="" ns4:_="">
    <xsd:import namespace="05bb91c1-aa84-4b9f-b95a-ef24099674da"/>
    <xsd:import namespace="http://schemas.microsoft.com/sharepoint/v4"/>
    <xsd:import namespace="136e2170-6e1d-4770-85e1-d80dbf8d217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IconOverlay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91c1-aa84-4b9f-b95a-ef24099674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e2170-6e1d-4770-85e1-d80dbf8d2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05bb91c1-aa84-4b9f-b95a-ef24099674da">2S7PE47TDXXX-387000377-159038</_dlc_DocId>
    <_dlc_DocIdUrl xmlns="05bb91c1-aa84-4b9f-b95a-ef24099674da">
      <Url>https://iaa3.sharepoint.com/sites/share/_layouts/15/DocIdRedir.aspx?ID=2S7PE47TDXXX-387000377-159038</Url>
      <Description>2S7PE47TDXXX-387000377-159038</Description>
    </_dlc_DocIdUrl>
  </documentManagement>
</p:properties>
</file>

<file path=customXml/itemProps1.xml><?xml version="1.0" encoding="utf-8"?>
<ds:datastoreItem xmlns:ds="http://schemas.openxmlformats.org/officeDocument/2006/customXml" ds:itemID="{8E5ADE76-82AA-40F3-A933-5137C1B3EFAE}"/>
</file>

<file path=customXml/itemProps2.xml><?xml version="1.0" encoding="utf-8"?>
<ds:datastoreItem xmlns:ds="http://schemas.openxmlformats.org/officeDocument/2006/customXml" ds:itemID="{FAD9D77F-6D1C-460E-B04C-6C341EA1D3F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83531B-E093-4B9A-9440-1268A1C5D4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BF0264-8F8B-4049-BB78-1704188D19A8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4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136e2170-6e1d-4770-85e1-d80dbf8d217d"/>
    <ds:schemaRef ds:uri="05bb91c1-aa84-4b9f-b95a-ef24099674d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3370</Words>
  <Application>Microsoft Office PowerPoint</Application>
  <PresentationFormat>On-screen Show (4:3)</PresentationFormat>
  <Paragraphs>658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MS PGothic</vt:lpstr>
      <vt:lpstr>MS PGothic</vt:lpstr>
      <vt:lpstr>Arial</vt:lpstr>
      <vt:lpstr>Calibri</vt:lpstr>
      <vt:lpstr>Helvetica Neue</vt:lpstr>
      <vt:lpstr>Rockwell</vt:lpstr>
      <vt:lpstr>Rockwell Condensed</vt:lpstr>
      <vt:lpstr>Times New Roman</vt:lpstr>
      <vt:lpstr>Verdana</vt:lpstr>
      <vt:lpstr>Wingdings</vt:lpstr>
      <vt:lpstr>Wood Type</vt:lpstr>
      <vt:lpstr>Assessment in the MYP  a short guide for parents</vt:lpstr>
      <vt:lpstr>What is assessment?</vt:lpstr>
      <vt:lpstr>Internal / Continuous / External</vt:lpstr>
      <vt:lpstr>AIMS of Assessment in the myp</vt:lpstr>
      <vt:lpstr>types of Assessment</vt:lpstr>
      <vt:lpstr>PowerPoint Presentation</vt:lpstr>
      <vt:lpstr>Most important purpose – to support Student Learning</vt:lpstr>
      <vt:lpstr>ASSESSMENT CALENDAR (g6) - MOODLE</vt:lpstr>
      <vt:lpstr>Objectives</vt:lpstr>
      <vt:lpstr>Objectives</vt:lpstr>
      <vt:lpstr>Objectives</vt:lpstr>
      <vt:lpstr>Objective D: REFLECTING ON THE IMPACT OF SCIENCE</vt:lpstr>
      <vt:lpstr>PowerPoint Presentation</vt:lpstr>
      <vt:lpstr>PowerPoint Presentation</vt:lpstr>
      <vt:lpstr>ASSESSMENT CRITERIA</vt:lpstr>
      <vt:lpstr>ASSESSMENT CRITERIA</vt:lpstr>
      <vt:lpstr>Criterion D: Reflecting on the impact of science</vt:lpstr>
      <vt:lpstr>Criterion D: Reflecting on the impact of science</vt:lpstr>
      <vt:lpstr>Assessing Student’s Work</vt:lpstr>
      <vt:lpstr>Sample Science Task: Water Crisis</vt:lpstr>
      <vt:lpstr>Task-Specific Rubric</vt:lpstr>
      <vt:lpstr>Task-Specific Rubric</vt:lpstr>
      <vt:lpstr>Best Fit for Reporting</vt:lpstr>
      <vt:lpstr>PowerPoint Presentation</vt:lpstr>
      <vt:lpstr>PowerPoint Presentation</vt:lpstr>
      <vt:lpstr>PowerPoint Presentation</vt:lpstr>
      <vt:lpstr>A grade 6 (Very good)</vt:lpstr>
      <vt:lpstr>General Grade Descriptors</vt:lpstr>
      <vt:lpstr>Approaches to Learning skills</vt:lpstr>
      <vt:lpstr>Progress Reports</vt:lpstr>
      <vt:lpstr>SEMESTER Report Card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in the MYP (a short guide for parents)</dc:title>
  <dc:creator>mac</dc:creator>
  <cp:lastModifiedBy>Hala Asaad</cp:lastModifiedBy>
  <cp:revision>71</cp:revision>
  <dcterms:created xsi:type="dcterms:W3CDTF">2009-10-21T15:32:31Z</dcterms:created>
  <dcterms:modified xsi:type="dcterms:W3CDTF">2020-09-02T06:37:14Z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0x010100F2A12B4559893C40B975D1111D792067</vt:lpwstr>
  </property>
  <property fmtid="{D5CDD505-2E9C-101B-9397-08002B2CF9AE}" pid="3" name="_dlc_DocIdItemGuid">
    <vt:lpwstr>de2a668a-4353-421b-9572-9349a812323b</vt:lpwstr>
  </property>
</Properties>
</file>