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5"/>
  </p:sldMasterIdLst>
  <p:sldIdLst>
    <p:sldId id="256" r:id="rId6"/>
    <p:sldId id="257" r:id="rId7"/>
    <p:sldId id="258" r:id="rId8"/>
    <p:sldId id="259" r:id="rId9"/>
    <p:sldId id="263" r:id="rId10"/>
    <p:sldId id="260" r:id="rId11"/>
    <p:sldId id="261" r:id="rId12"/>
    <p:sldId id="262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9/19/20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38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88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63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08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89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92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2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6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45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53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9/19/20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795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9/19/20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92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kukcQftow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Interdisciplinary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At IAA</a:t>
            </a:r>
          </a:p>
        </p:txBody>
      </p:sp>
    </p:spTree>
    <p:extLst>
      <p:ext uri="{BB962C8B-B14F-4D97-AF65-F5344CB8AC3E}">
        <p14:creationId xmlns:p14="http://schemas.microsoft.com/office/powerpoint/2010/main" val="1527814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4162060"/>
              </p:ext>
            </p:extLst>
          </p:nvPr>
        </p:nvGraphicFramePr>
        <p:xfrm>
          <a:off x="1073366" y="1481438"/>
          <a:ext cx="989943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0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4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Grade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Units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3943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Math+</a:t>
                      </a:r>
                      <a:r>
                        <a:rPr lang="en-US" baseline="0" dirty="0"/>
                        <a:t> Science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Students apply</a:t>
                      </a:r>
                      <a:r>
                        <a:rPr lang="en-US" i="1" baseline="0" dirty="0"/>
                        <a:t> </a:t>
                      </a:r>
                      <a:r>
                        <a:rPr lang="en-US" i="1" dirty="0"/>
                        <a:t>concepts of gradient, linear relationship of direct variation and skill of sketching graphs (mathematics) to express and determine the relationship between two different scientific variables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English L&amp;L+IAS</a:t>
                      </a:r>
                    </a:p>
                    <a:p>
                      <a:r>
                        <a:rPr lang="en-US" i="1" dirty="0"/>
                        <a:t>Students</a:t>
                      </a:r>
                      <a:r>
                        <a:rPr lang="en-US" i="1" baseline="0" dirty="0"/>
                        <a:t> learn to effectively narrate the personal history of Jordanians, migrants and immigrants to shed light on their journey and experience through a TED-talk-like presentation.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943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English L&amp;L+ IAS</a:t>
                      </a:r>
                    </a:p>
                    <a:p>
                      <a:r>
                        <a:rPr lang="en-US" dirty="0"/>
                        <a:t>Students will explore how in order to advance fairness and development, organisations can utilize a variety of mediums and perspectives for the purpose of connecting with the 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IB MATERIAL RELEASED  IN APRIL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736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491180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How did German artist, Julian Voss-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Andreae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, do it? </a:t>
            </a:r>
          </a:p>
        </p:txBody>
      </p:sp>
      <p:pic>
        <p:nvPicPr>
          <p:cNvPr id="4" name="ukukcQftow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69795" y="2084832"/>
            <a:ext cx="7228738" cy="406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654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8472" y="2396836"/>
            <a:ext cx="9875520" cy="135636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Do we use skills and knowledge in isolation?</a:t>
            </a:r>
          </a:p>
        </p:txBody>
      </p:sp>
    </p:spTree>
    <p:extLst>
      <p:ext uri="{BB962C8B-B14F-4D97-AF65-F5344CB8AC3E}">
        <p14:creationId xmlns:p14="http://schemas.microsoft.com/office/powerpoint/2010/main" val="1795515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What is INTEDISCIPLINARY LEARNING?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Interdisciplinary learning takes place between different subject groups to encourage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broader perspectives </a:t>
            </a:r>
            <a:r>
              <a:rPr lang="en-US" sz="3200" dirty="0"/>
              <a:t>on complex issues and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deeper levels of analysis </a:t>
            </a:r>
            <a:r>
              <a:rPr lang="en-US" sz="3200" dirty="0"/>
              <a:t>and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synthesis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/>
              <a:t>It is the process by which students come to understand bodies of knowledge and modes of thinking from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two or more disciplines</a:t>
            </a:r>
            <a:r>
              <a:rPr lang="en-US" sz="3200" dirty="0"/>
              <a:t> and then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integrate them to create a new understanding.  </a:t>
            </a:r>
          </a:p>
          <a:p>
            <a:r>
              <a:rPr lang="en-US" sz="1500" i="1" dirty="0"/>
              <a:t>(cited from IB MYP Subject Brief Interdisciplinary Learning: http://www.ibo.org/globalassets/digital-tookit/brochures/myp-brief-interdisciplinary-learning-2015-en.pdf). 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619643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Myp Certificate requirements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5100" dirty="0"/>
              <a:t>Five on-screen examinations (one from each of four required subject groups, </a:t>
            </a:r>
            <a:r>
              <a:rPr lang="en-US" sz="5100" dirty="0">
                <a:solidFill>
                  <a:srgbClr val="0070C0"/>
                </a:solidFill>
              </a:rPr>
              <a:t>plus an interdisciplinary assessment) </a:t>
            </a:r>
          </a:p>
          <a:p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One </a:t>
            </a:r>
            <a:r>
              <a:rPr lang="en-US" sz="3600" dirty="0" err="1"/>
              <a:t>ePortfolio</a:t>
            </a:r>
            <a:r>
              <a:rPr lang="en-US" sz="3600" dirty="0"/>
              <a:t> from a course of study in Language Acquisition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One </a:t>
            </a:r>
            <a:r>
              <a:rPr lang="en-US" sz="3600" dirty="0" err="1"/>
              <a:t>ePortfolio</a:t>
            </a:r>
            <a:r>
              <a:rPr lang="en-US" sz="3600" dirty="0"/>
              <a:t> from a course in Physical and Health Education, Arts or Design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The Personal Project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Students must meet the school’s expectations for SAA. 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197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>
                    <a:lumMod val="75000"/>
                  </a:schemeClr>
                </a:solidFill>
              </a:rPr>
              <a:t>For Grades 6 to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783495"/>
            <a:ext cx="9720073" cy="40233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/>
              <a:t>students complete </a:t>
            </a:r>
            <a:r>
              <a:rPr lang="en-US" sz="2800" b="1" dirty="0"/>
              <a:t>one</a:t>
            </a:r>
            <a:r>
              <a:rPr lang="en-US" sz="2800" dirty="0"/>
              <a:t> interdisciplinary unit (IDU) </a:t>
            </a:r>
            <a:r>
              <a:rPr lang="en-US" sz="2800" b="1" dirty="0"/>
              <a:t>per semester.</a:t>
            </a:r>
            <a:endParaRPr lang="en-US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/>
              <a:t>The grades for the first IDU will be reported in the first semester report card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/>
              <a:t>The grades for the second IDU will be reported in end of year report card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/>
              <a:t>The IDU grade will count in the student’s overall GPA </a:t>
            </a:r>
          </a:p>
        </p:txBody>
      </p:sp>
    </p:spTree>
    <p:extLst>
      <p:ext uri="{BB962C8B-B14F-4D97-AF65-F5344CB8AC3E}">
        <p14:creationId xmlns:p14="http://schemas.microsoft.com/office/powerpoint/2010/main" val="3715438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0219" y="1943100"/>
            <a:ext cx="9636945" cy="317961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Students will complete an IDU in first semester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In second semester, the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stimulus material released by the IB</a:t>
            </a:r>
            <a:r>
              <a:rPr lang="en-US" sz="2800" dirty="0"/>
              <a:t> in early April, for the Interdisciplinary exam, will be used to create a mock IDU e-assessment 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The results for that mock exam will be the IDU grade, which will be reported on the End of Year report card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2218" y="893618"/>
            <a:ext cx="73983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In Grade 10</a:t>
            </a:r>
          </a:p>
        </p:txBody>
      </p:sp>
    </p:spTree>
    <p:extLst>
      <p:ext uri="{BB962C8B-B14F-4D97-AF65-F5344CB8AC3E}">
        <p14:creationId xmlns:p14="http://schemas.microsoft.com/office/powerpoint/2010/main" val="1350438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Special IDU Criteria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291" y="1584685"/>
            <a:ext cx="8317745" cy="5388961"/>
          </a:xfrm>
        </p:spPr>
      </p:pic>
    </p:spTree>
    <p:extLst>
      <p:ext uri="{BB962C8B-B14F-4D97-AF65-F5344CB8AC3E}">
        <p14:creationId xmlns:p14="http://schemas.microsoft.com/office/powerpoint/2010/main" val="780432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154" y="671711"/>
            <a:ext cx="9720072" cy="1132374"/>
          </a:xfrm>
        </p:spPr>
        <p:txBody>
          <a:bodyPr/>
          <a:lstStyle/>
          <a:p>
            <a:r>
              <a:rPr lang="en-US" dirty="0"/>
              <a:t>OUR Interdisciplinary units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723026"/>
              </p:ext>
            </p:extLst>
          </p:nvPr>
        </p:nvGraphicFramePr>
        <p:xfrm>
          <a:off x="418457" y="1878226"/>
          <a:ext cx="11493456" cy="4606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5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25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845">
                <a:tc>
                  <a:txBody>
                    <a:bodyPr/>
                    <a:lstStyle/>
                    <a:p>
                      <a:r>
                        <a:rPr lang="en-US" dirty="0"/>
                        <a:t>Grade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 Unit</a:t>
                      </a:r>
                      <a:r>
                        <a:rPr lang="en-US" baseline="0" dirty="0"/>
                        <a:t>(s)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41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Individuals and Societies +</a:t>
                      </a:r>
                      <a:r>
                        <a:rPr lang="en-US" baseline="0" dirty="0"/>
                        <a:t> Arabic </a:t>
                      </a:r>
                      <a:r>
                        <a:rPr lang="en-US" dirty="0"/>
                        <a:t>Language and literature</a:t>
                      </a:r>
                    </a:p>
                    <a:p>
                      <a:r>
                        <a:rPr lang="en-US" i="1" dirty="0"/>
                        <a:t>Students learn how to use</a:t>
                      </a:r>
                      <a:r>
                        <a:rPr lang="en-US" i="1" baseline="0" dirty="0"/>
                        <a:t> language in order to promote and preserve the cultural heritage of Petra.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2533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Science + PHE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Students learn that all </a:t>
                      </a:r>
                      <a:r>
                        <a:rPr lang="en-GB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body systems are interdependent and that a person’s health is influenced by cultural and conditional changes. They accordingly learn how to lead a healthy lifestyle.</a:t>
                      </a:r>
                    </a:p>
                    <a:p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English L&amp;L</a:t>
                      </a:r>
                      <a:r>
                        <a:rPr lang="en-US" baseline="0" dirty="0"/>
                        <a:t> + IAS</a:t>
                      </a:r>
                    </a:p>
                    <a:p>
                      <a:r>
                        <a:rPr lang="en-US" i="1" dirty="0"/>
                        <a:t>Students write persuasively to explore and present their views on the human impact on the environment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287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Arabic L&amp;L + PHE</a:t>
                      </a:r>
                    </a:p>
                    <a:p>
                      <a:r>
                        <a:rPr lang="en-US" dirty="0"/>
                        <a:t>Students</a:t>
                      </a:r>
                      <a:r>
                        <a:rPr lang="en-US" baseline="0" dirty="0"/>
                        <a:t> learn about health programmes and the importance of making healthy choices. They then translate that into an informative booklet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English</a:t>
                      </a:r>
                      <a:r>
                        <a:rPr lang="en-US" baseline="0" dirty="0"/>
                        <a:t> L&amp;L+ IAS</a:t>
                      </a:r>
                    </a:p>
                    <a:p>
                      <a:r>
                        <a:rPr lang="en-US" dirty="0"/>
                        <a:t>Students learn to communicate with a wider audience in order to resolve certain global issues such</a:t>
                      </a:r>
                      <a:r>
                        <a:rPr lang="en-US" baseline="0" dirty="0"/>
                        <a:t> as Covid-19.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836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_dlc_DocId xmlns="05bb91c1-aa84-4b9f-b95a-ef24099674da">2S7PE47TDXXX-387000377-159717</_dlc_DocId>
    <_dlc_DocIdUrl xmlns="05bb91c1-aa84-4b9f-b95a-ef24099674da">
      <Url>https://iaa3.sharepoint.com/sites/share/_layouts/15/DocIdRedir.aspx?ID=2S7PE47TDXXX-387000377-159717</Url>
      <Description>2S7PE47TDXXX-387000377-159717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A12B4559893C40B975D1111D792067" ma:contentTypeVersion="15" ma:contentTypeDescription="Create a new document." ma:contentTypeScope="" ma:versionID="6c7b82a4c5e8e4949da417fe1cf7aea8">
  <xsd:schema xmlns:xsd="http://www.w3.org/2001/XMLSchema" xmlns:xs="http://www.w3.org/2001/XMLSchema" xmlns:p="http://schemas.microsoft.com/office/2006/metadata/properties" xmlns:ns2="05bb91c1-aa84-4b9f-b95a-ef24099674da" xmlns:ns3="http://schemas.microsoft.com/sharepoint/v4" xmlns:ns4="136e2170-6e1d-4770-85e1-d80dbf8d217d" targetNamespace="http://schemas.microsoft.com/office/2006/metadata/properties" ma:root="true" ma:fieldsID="8a5819cdf183bed66cc3a5d7fd1c2ab3" ns2:_="" ns3:_="" ns4:_="">
    <xsd:import namespace="05bb91c1-aa84-4b9f-b95a-ef24099674da"/>
    <xsd:import namespace="http://schemas.microsoft.com/sharepoint/v4"/>
    <xsd:import namespace="136e2170-6e1d-4770-85e1-d80dbf8d217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IconOverlay" minOccurs="0"/>
                <xsd:element ref="ns2:LastSharedByUser" minOccurs="0"/>
                <xsd:element ref="ns2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bb91c1-aa84-4b9f-b95a-ef24099674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4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5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3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e2170-6e1d-4770-85e1-d80dbf8d21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8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AutoTags" ma:index="20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2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B292C9-6061-4556-B8AD-7CB38985D974}">
  <ds:schemaRefs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05bb91c1-aa84-4b9f-b95a-ef24099674da"/>
  </ds:schemaRefs>
</ds:datastoreItem>
</file>

<file path=customXml/itemProps2.xml><?xml version="1.0" encoding="utf-8"?>
<ds:datastoreItem xmlns:ds="http://schemas.openxmlformats.org/officeDocument/2006/customXml" ds:itemID="{F2740DB4-3886-4361-A5FB-70ADE60C911B}"/>
</file>

<file path=customXml/itemProps3.xml><?xml version="1.0" encoding="utf-8"?>
<ds:datastoreItem xmlns:ds="http://schemas.openxmlformats.org/officeDocument/2006/customXml" ds:itemID="{8E832C28-A95E-44C0-AD31-3B9854AAC26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1B9C558-F53F-40AE-8353-387CD0ACF2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85</TotalTime>
  <Words>549</Words>
  <Application>Microsoft Macintosh PowerPoint</Application>
  <PresentationFormat>Widescreen</PresentationFormat>
  <Paragraphs>58</Paragraphs>
  <Slides>11</Slides>
  <Notes>0</Notes>
  <HiddenSlides>1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Tw Cen MT</vt:lpstr>
      <vt:lpstr>Tw Cen MT Condensed</vt:lpstr>
      <vt:lpstr>Wingdings</vt:lpstr>
      <vt:lpstr>Wingdings 3</vt:lpstr>
      <vt:lpstr>Integral</vt:lpstr>
      <vt:lpstr>Interdisciplinary Learning</vt:lpstr>
      <vt:lpstr>How did German artist, Julian Voss-Andreae, do it? </vt:lpstr>
      <vt:lpstr>Do we use skills and knowledge in isolation?</vt:lpstr>
      <vt:lpstr>What is INTEDISCIPLINARY LEARNING?</vt:lpstr>
      <vt:lpstr>Myp Certificate requirements </vt:lpstr>
      <vt:lpstr>For Grades 6 to 9</vt:lpstr>
      <vt:lpstr>PowerPoint Presentation</vt:lpstr>
      <vt:lpstr>Special IDU Criteria</vt:lpstr>
      <vt:lpstr>OUR Interdisciplinary units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Interdisciplinary Learning</dc:title>
  <dc:creator>Hala Asaad</dc:creator>
  <cp:lastModifiedBy>Hala Asaad</cp:lastModifiedBy>
  <cp:revision>23</cp:revision>
  <dcterms:created xsi:type="dcterms:W3CDTF">2019-09-23T11:18:15Z</dcterms:created>
  <dcterms:modified xsi:type="dcterms:W3CDTF">2020-09-19T17:59:58Z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0x010100F2A12B4559893C40B975D1111D792067</vt:lpwstr>
  </property>
  <property fmtid="{D5CDD505-2E9C-101B-9397-08002B2CF9AE}" pid="3" name="_dlc_DocIdItemGuid">
    <vt:lpwstr>3d130cbc-2b35-43a1-9471-f66e1698b14d</vt:lpwstr>
  </property>
</Properties>
</file>