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entation.xml" ContentType="application/vnd.openxmlformats-officedocument.presentationml.presentation.main+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commentAuthors.xml" ContentType="application/vnd.openxmlformats-officedocument.presentationml.commentAuthors+xml"/>
  <Override PartName="/ppt/theme/theme1.xml" ContentType="application/vnd.openxmlformats-officedocument.theme+xml"/>
  <Override PartName="/ppt/comments/comment1.xml" ContentType="application/vnd.openxmlformats-officedocument.presentationml.comment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1"/>
  </p:sldMasterIdLst>
  <p:sldIdLst>
    <p:sldId id="257" r:id="rId2"/>
    <p:sldId id="262" r:id="rId3"/>
    <p:sldId id="263" r:id="rId4"/>
    <p:sldId id="264" r:id="rId5"/>
    <p:sldId id="265" r:id="rId6"/>
    <p:sldId id="268" r:id="rId7"/>
    <p:sldId id="266" r:id="rId8"/>
    <p:sldId id="267" r:id="rId9"/>
    <p:sldId id="269" r:id="rId10"/>
    <p:sldId id="270" r:id="rId11"/>
    <p:sldId id="27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88A0"/>
    <a:srgbClr val="57903F"/>
    <a:srgbClr val="F8D22F"/>
    <a:srgbClr val="344529"/>
    <a:srgbClr val="2B3922"/>
    <a:srgbClr val="2E3722"/>
    <a:srgbClr val="FCF7F1"/>
    <a:srgbClr val="B8D233"/>
    <a:srgbClr val="5CC6D6"/>
    <a:srgbClr val="F03F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8" autoAdjust="0"/>
    <p:restoredTop sz="94660"/>
  </p:normalViewPr>
  <p:slideViewPr>
    <p:cSldViewPr snapToGrid="0">
      <p:cViewPr varScale="1">
        <p:scale>
          <a:sx n="112" d="100"/>
          <a:sy n="112" d="100"/>
        </p:scale>
        <p:origin x="60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18"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customXml" Target="../customXml/item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0-09-20T13:46:15.063" idx="11">
    <p:pos x="10" y="10"/>
    <p:text>it's important to start with the aims before we explain how it's done- so i moved this slide up</p:text>
    <p:extLst>
      <p:ext uri="{C676402C-5697-4E1C-873F-D02D1690AC5C}">
        <p15:threadingInfo xmlns:p15="http://schemas.microsoft.com/office/powerpoint/2012/main" timeZoneBias="-18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9/22/20</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9/22/20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9/22/20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51007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9/22/20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9/22/20</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9/22/20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9/22/20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9/22/20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9/22/20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9/22/20</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9/22/20</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9/22/20</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r="-1"/>
          <a:stretch/>
        </p:blipFill>
        <p:spPr>
          <a:xfrm>
            <a:off x="20" y="10"/>
            <a:ext cx="12191979" cy="6857990"/>
          </a:xfrm>
          <a:prstGeom prst="rect">
            <a:avLst/>
          </a:prstGeom>
        </p:spPr>
      </p:pic>
      <p:sp>
        <p:nvSpPr>
          <p:cNvPr id="82" name="Rectangle 8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84" name="Rectangle 83">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6033793" y="2355458"/>
            <a:ext cx="4775075" cy="1630907"/>
          </a:xfrm>
        </p:spPr>
        <p:txBody>
          <a:bodyPr>
            <a:normAutofit/>
          </a:bodyPr>
          <a:lstStyle/>
          <a:p>
            <a:r>
              <a:rPr lang="en-US" sz="4400" dirty="0">
                <a:solidFill>
                  <a:schemeClr val="tx1"/>
                </a:solidFill>
              </a:rPr>
              <a:t>Service As Action At IAA</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6033793" y="3995988"/>
            <a:ext cx="4775075" cy="559656"/>
          </a:xfrm>
        </p:spPr>
        <p:txBody>
          <a:bodyPr>
            <a:normAutofit fontScale="77500" lnSpcReduction="20000"/>
          </a:bodyPr>
          <a:lstStyle/>
          <a:p>
            <a:pPr>
              <a:spcAft>
                <a:spcPts val="600"/>
              </a:spcAft>
            </a:pPr>
            <a:r>
              <a:rPr lang="en-US" dirty="0">
                <a:solidFill>
                  <a:schemeClr val="tx1"/>
                </a:solidFill>
              </a:rPr>
              <a:t>Zeina Zananiri</a:t>
            </a:r>
          </a:p>
          <a:p>
            <a:pPr>
              <a:spcAft>
                <a:spcPts val="600"/>
              </a:spcAft>
            </a:pPr>
            <a:r>
              <a:rPr lang="en-US" dirty="0">
                <a:solidFill>
                  <a:schemeClr val="tx1"/>
                </a:solidFill>
              </a:rPr>
              <a:t>Hanin Ababneh</a:t>
            </a:r>
          </a:p>
        </p:txBody>
      </p:sp>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COVID 19 and Service Learning</a:t>
            </a:r>
          </a:p>
        </p:txBody>
      </p:sp>
    </p:spTree>
    <p:extLst>
      <p:ext uri="{BB962C8B-B14F-4D97-AF65-F5344CB8AC3E}">
        <p14:creationId xmlns:p14="http://schemas.microsoft.com/office/powerpoint/2010/main" val="902660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a:t>Questions </a:t>
            </a:r>
          </a:p>
        </p:txBody>
      </p:sp>
      <p:sp>
        <p:nvSpPr>
          <p:cNvPr id="3" name="Content Placeholder 2"/>
          <p:cNvSpPr>
            <a:spLocks noGrp="1"/>
          </p:cNvSpPr>
          <p:nvPr>
            <p:ph idx="1"/>
          </p:nvPr>
        </p:nvSpPr>
        <p:spPr>
          <a:xfrm>
            <a:off x="1066800" y="4415246"/>
            <a:ext cx="10058400" cy="1537498"/>
          </a:xfrm>
        </p:spPr>
        <p:txBody>
          <a:bodyPr>
            <a:normAutofit/>
          </a:bodyPr>
          <a:lstStyle/>
          <a:p>
            <a:pPr marL="0" indent="0" algn="ctr">
              <a:buNone/>
            </a:pPr>
            <a:r>
              <a:rPr lang="en-US" sz="6000" dirty="0"/>
              <a:t>Thank you</a:t>
            </a:r>
          </a:p>
        </p:txBody>
      </p:sp>
    </p:spTree>
    <p:extLst>
      <p:ext uri="{BB962C8B-B14F-4D97-AF65-F5344CB8AC3E}">
        <p14:creationId xmlns:p14="http://schemas.microsoft.com/office/powerpoint/2010/main" val="1872301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Google Shape;60;p14"/>
          <p:cNvPicPr preferRelativeResize="0"/>
          <p:nvPr/>
        </p:nvPicPr>
        <p:blipFill>
          <a:blip r:embed="rId2">
            <a:alphaModFix/>
          </a:blip>
          <a:stretch>
            <a:fillRect/>
          </a:stretch>
        </p:blipFill>
        <p:spPr>
          <a:xfrm>
            <a:off x="457201" y="356500"/>
            <a:ext cx="10567850" cy="6005111"/>
          </a:xfrm>
          <a:prstGeom prst="rect">
            <a:avLst/>
          </a:prstGeom>
          <a:noFill/>
          <a:ln>
            <a:noFill/>
          </a:ln>
        </p:spPr>
      </p:pic>
    </p:spTree>
    <p:extLst>
      <p:ext uri="{BB962C8B-B14F-4D97-AF65-F5344CB8AC3E}">
        <p14:creationId xmlns:p14="http://schemas.microsoft.com/office/powerpoint/2010/main" val="3497760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46206"/>
            <a:ext cx="10058400" cy="1371600"/>
          </a:xfrm>
        </p:spPr>
        <p:txBody>
          <a:bodyPr>
            <a:normAutofit/>
          </a:bodyPr>
          <a:lstStyle/>
          <a:p>
            <a:pPr algn="ctr"/>
            <a:r>
              <a:rPr lang="en-US" sz="5400" b="1" dirty="0"/>
              <a:t>IB Mission statement </a:t>
            </a:r>
          </a:p>
        </p:txBody>
      </p:sp>
      <p:sp>
        <p:nvSpPr>
          <p:cNvPr id="3" name="Content Placeholder 2"/>
          <p:cNvSpPr>
            <a:spLocks noGrp="1"/>
          </p:cNvSpPr>
          <p:nvPr>
            <p:ph idx="1"/>
          </p:nvPr>
        </p:nvSpPr>
        <p:spPr>
          <a:xfrm>
            <a:off x="1066800" y="1328394"/>
            <a:ext cx="10058400" cy="3849624"/>
          </a:xfrm>
        </p:spPr>
        <p:txBody>
          <a:bodyPr>
            <a:noAutofit/>
          </a:bodyPr>
          <a:lstStyle/>
          <a:p>
            <a:pPr algn="ctr"/>
            <a:r>
              <a:rPr lang="en-US" sz="2800" b="1" dirty="0"/>
              <a:t>The International Baccalaureate aims to develop </a:t>
            </a:r>
            <a:r>
              <a:rPr lang="en-US" sz="2800" b="1" dirty="0">
                <a:solidFill>
                  <a:schemeClr val="accent2"/>
                </a:solidFill>
              </a:rPr>
              <a:t>inquiring</a:t>
            </a:r>
            <a:r>
              <a:rPr lang="en-US" sz="2800" b="1" dirty="0"/>
              <a:t>, </a:t>
            </a:r>
            <a:r>
              <a:rPr lang="en-US" sz="2800" b="1" dirty="0">
                <a:solidFill>
                  <a:schemeClr val="accent3"/>
                </a:solidFill>
              </a:rPr>
              <a:t>knowledgeable</a:t>
            </a:r>
            <a:r>
              <a:rPr lang="en-US" sz="2800" b="1" dirty="0"/>
              <a:t> and </a:t>
            </a:r>
            <a:r>
              <a:rPr lang="en-US" sz="2800" b="1" dirty="0">
                <a:solidFill>
                  <a:schemeClr val="accent6"/>
                </a:solidFill>
              </a:rPr>
              <a:t>caring young people </a:t>
            </a:r>
            <a:r>
              <a:rPr lang="en-US" sz="2800" b="1" dirty="0"/>
              <a:t>who help to create a better and more peaceful world through intercultural understanding and respect. To this end the organization works with schools, governments and international organizations to develop challenging programmes of international education and rigorous assessment. These programmes encourage students across the world to </a:t>
            </a:r>
            <a:r>
              <a:rPr lang="en-US" sz="2800" b="1" dirty="0">
                <a:solidFill>
                  <a:srgbClr val="F8D22F"/>
                </a:solidFill>
              </a:rPr>
              <a:t>become active</a:t>
            </a:r>
            <a:r>
              <a:rPr lang="en-US" sz="2800" b="1" dirty="0"/>
              <a:t>, </a:t>
            </a:r>
            <a:r>
              <a:rPr lang="en-US" sz="2800" b="1" dirty="0">
                <a:solidFill>
                  <a:srgbClr val="7030A0"/>
                </a:solidFill>
              </a:rPr>
              <a:t>compassionate </a:t>
            </a:r>
            <a:r>
              <a:rPr lang="en-US" sz="2800" b="1" dirty="0"/>
              <a:t>and lifelong learners who understand that other people, with their differences, can also be right.</a:t>
            </a:r>
          </a:p>
          <a:p>
            <a:endParaRPr lang="en-US" sz="1600" dirty="0"/>
          </a:p>
        </p:txBody>
      </p:sp>
    </p:spTree>
    <p:extLst>
      <p:ext uri="{BB962C8B-B14F-4D97-AF65-F5344CB8AC3E}">
        <p14:creationId xmlns:p14="http://schemas.microsoft.com/office/powerpoint/2010/main" val="2315979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692" y="261257"/>
            <a:ext cx="10058400" cy="1371600"/>
          </a:xfrm>
        </p:spPr>
        <p:txBody>
          <a:bodyPr>
            <a:normAutofit/>
          </a:bodyPr>
          <a:lstStyle/>
          <a:p>
            <a:pPr algn="ctr"/>
            <a:r>
              <a:rPr lang="en-US" b="1" dirty="0"/>
              <a:t>Connecting school world to our world </a:t>
            </a:r>
          </a:p>
        </p:txBody>
      </p:sp>
      <p:pic>
        <p:nvPicPr>
          <p:cNvPr id="4" name="Google Shape;79;p17"/>
          <p:cNvPicPr preferRelativeResize="0">
            <a:picLocks noGrp="1"/>
          </p:cNvPicPr>
          <p:nvPr>
            <p:ph idx="1"/>
          </p:nvPr>
        </p:nvPicPr>
        <p:blipFill>
          <a:blip r:embed="rId2">
            <a:alphaModFix/>
          </a:blip>
          <a:stretch>
            <a:fillRect/>
          </a:stretch>
        </p:blipFill>
        <p:spPr>
          <a:xfrm>
            <a:off x="1066801" y="1254035"/>
            <a:ext cx="9736182" cy="5238206"/>
          </a:xfrm>
          <a:prstGeom prst="rect">
            <a:avLst/>
          </a:prstGeom>
          <a:noFill/>
          <a:ln>
            <a:noFill/>
          </a:ln>
        </p:spPr>
      </p:pic>
    </p:spTree>
    <p:extLst>
      <p:ext uri="{BB962C8B-B14F-4D97-AF65-F5344CB8AC3E}">
        <p14:creationId xmlns:p14="http://schemas.microsoft.com/office/powerpoint/2010/main" val="1950627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0045" y="0"/>
            <a:ext cx="10058400" cy="1371600"/>
          </a:xfrm>
        </p:spPr>
        <p:txBody>
          <a:bodyPr>
            <a:normAutofit/>
          </a:bodyPr>
          <a:lstStyle/>
          <a:p>
            <a:pPr algn="ctr"/>
            <a:r>
              <a:rPr lang="en" sz="4400" b="1" dirty="0"/>
              <a:t>Types of Service</a:t>
            </a:r>
            <a:endParaRPr lang="en-US" sz="4400" dirty="0"/>
          </a:p>
        </p:txBody>
      </p:sp>
      <p:sp>
        <p:nvSpPr>
          <p:cNvPr id="3" name="Content Placeholder 2"/>
          <p:cNvSpPr>
            <a:spLocks noGrp="1"/>
          </p:cNvSpPr>
          <p:nvPr>
            <p:ph idx="1"/>
          </p:nvPr>
        </p:nvSpPr>
        <p:spPr>
          <a:xfrm>
            <a:off x="910045" y="1045029"/>
            <a:ext cx="10058400" cy="3849624"/>
          </a:xfrm>
        </p:spPr>
        <p:txBody>
          <a:bodyPr>
            <a:noAutofit/>
          </a:bodyPr>
          <a:lstStyle/>
          <a:p>
            <a:pPr marL="0" indent="0" algn="ctr" fontAlgn="t">
              <a:buNone/>
            </a:pPr>
            <a:r>
              <a:rPr lang="en-US" sz="2400" b="1" u="sng" dirty="0">
                <a:solidFill>
                  <a:schemeClr val="accent2">
                    <a:lumMod val="75000"/>
                  </a:schemeClr>
                </a:solidFill>
              </a:rPr>
              <a:t>Direct</a:t>
            </a:r>
            <a:endParaRPr lang="en-US" sz="2400" dirty="0">
              <a:solidFill>
                <a:schemeClr val="accent2">
                  <a:lumMod val="75000"/>
                </a:schemeClr>
              </a:solidFill>
            </a:endParaRPr>
          </a:p>
          <a:p>
            <a:pPr marL="0" indent="0" algn="ctr" fontAlgn="t">
              <a:buNone/>
            </a:pPr>
            <a:r>
              <a:rPr lang="en-US" sz="2400" b="1" dirty="0">
                <a:solidFill>
                  <a:schemeClr val="accent2">
                    <a:lumMod val="75000"/>
                  </a:schemeClr>
                </a:solidFill>
              </a:rPr>
              <a:t>Students interact with recipients</a:t>
            </a:r>
            <a:endParaRPr lang="en-US" sz="2400" dirty="0">
              <a:solidFill>
                <a:schemeClr val="accent2">
                  <a:lumMod val="75000"/>
                </a:schemeClr>
              </a:solidFill>
            </a:endParaRPr>
          </a:p>
          <a:p>
            <a:pPr marL="0" indent="0" algn="ctr" fontAlgn="t">
              <a:buNone/>
            </a:pPr>
            <a:r>
              <a:rPr lang="en-US" sz="2400" b="1" u="sng" dirty="0">
                <a:solidFill>
                  <a:schemeClr val="accent3"/>
                </a:solidFill>
              </a:rPr>
              <a:t>Indirect</a:t>
            </a:r>
            <a:endParaRPr lang="en-US" sz="2400" dirty="0">
              <a:solidFill>
                <a:schemeClr val="accent3"/>
              </a:solidFill>
            </a:endParaRPr>
          </a:p>
          <a:p>
            <a:pPr marL="0" indent="0" algn="ctr" fontAlgn="t">
              <a:buNone/>
            </a:pPr>
            <a:r>
              <a:rPr lang="en-US" sz="2400" b="1" dirty="0">
                <a:solidFill>
                  <a:schemeClr val="accent3"/>
                </a:solidFill>
              </a:rPr>
              <a:t>Students do not interact directly with the recipients but offer a service remotely </a:t>
            </a:r>
            <a:endParaRPr lang="en-US" sz="2400" dirty="0">
              <a:solidFill>
                <a:schemeClr val="accent3"/>
              </a:solidFill>
            </a:endParaRPr>
          </a:p>
          <a:p>
            <a:pPr marL="0" indent="0" algn="ctr" fontAlgn="t">
              <a:buNone/>
            </a:pPr>
            <a:r>
              <a:rPr lang="en-US" sz="2400" b="1" u="sng" dirty="0">
                <a:solidFill>
                  <a:srgbClr val="57903F"/>
                </a:solidFill>
              </a:rPr>
              <a:t>Research Based</a:t>
            </a:r>
            <a:endParaRPr lang="en-US" sz="2400" dirty="0">
              <a:solidFill>
                <a:srgbClr val="57903F"/>
              </a:solidFill>
            </a:endParaRPr>
          </a:p>
          <a:p>
            <a:pPr marL="0" indent="0" algn="ctr">
              <a:buNone/>
            </a:pPr>
            <a:r>
              <a:rPr lang="en-US" sz="2400" b="1" dirty="0">
                <a:solidFill>
                  <a:srgbClr val="57903F"/>
                </a:solidFill>
              </a:rPr>
              <a:t>Collect information/data to influence a policy or to inform a wider audience </a:t>
            </a:r>
            <a:endParaRPr lang="en-US" sz="2400" dirty="0">
              <a:solidFill>
                <a:srgbClr val="57903F"/>
              </a:solidFill>
            </a:endParaRPr>
          </a:p>
          <a:p>
            <a:pPr marL="0" indent="0" algn="ctr" fontAlgn="t">
              <a:buNone/>
            </a:pPr>
            <a:r>
              <a:rPr lang="en-US" sz="2400" b="1" u="sng" dirty="0">
                <a:solidFill>
                  <a:srgbClr val="FFC000"/>
                </a:solidFill>
              </a:rPr>
              <a:t>Advocacy </a:t>
            </a:r>
            <a:endParaRPr lang="en-US" sz="2400" dirty="0">
              <a:solidFill>
                <a:srgbClr val="FFC000"/>
              </a:solidFill>
            </a:endParaRPr>
          </a:p>
          <a:p>
            <a:pPr marL="0" indent="0" algn="ctr">
              <a:buNone/>
            </a:pPr>
            <a:r>
              <a:rPr lang="en-US" sz="2400" b="1" dirty="0">
                <a:solidFill>
                  <a:srgbClr val="FFC000"/>
                </a:solidFill>
              </a:rPr>
              <a:t>Speak on behalf of a cause or concern to promote action: raising awareness/ produce a play/ create a video</a:t>
            </a:r>
            <a:endParaRPr lang="en-US" sz="2400" dirty="0">
              <a:solidFill>
                <a:srgbClr val="FFC000"/>
              </a:solidFill>
            </a:endParaRPr>
          </a:p>
        </p:txBody>
      </p:sp>
    </p:spTree>
    <p:extLst>
      <p:ext uri="{BB962C8B-B14F-4D97-AF65-F5344CB8AC3E}">
        <p14:creationId xmlns:p14="http://schemas.microsoft.com/office/powerpoint/2010/main" val="736843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 b="1" u="sng" dirty="0">
                <a:solidFill>
                  <a:srgbClr val="FF0000"/>
                </a:solidFill>
              </a:rPr>
              <a:t>MYP outcomes of SAA</a:t>
            </a:r>
            <a:endParaRPr lang="en-US" dirty="0"/>
          </a:p>
        </p:txBody>
      </p:sp>
      <p:sp>
        <p:nvSpPr>
          <p:cNvPr id="3" name="Content Placeholder 2"/>
          <p:cNvSpPr>
            <a:spLocks noGrp="1"/>
          </p:cNvSpPr>
          <p:nvPr>
            <p:ph idx="1"/>
          </p:nvPr>
        </p:nvSpPr>
        <p:spPr/>
        <p:txBody>
          <a:bodyPr>
            <a:normAutofit/>
          </a:bodyPr>
          <a:lstStyle/>
          <a:p>
            <a:pPr marL="457200" lvl="0" indent="-342900">
              <a:spcBef>
                <a:spcPts val="0"/>
              </a:spcBef>
              <a:buClr>
                <a:srgbClr val="000000"/>
              </a:buClr>
              <a:buSzPts val="1800"/>
              <a:buAutoNum type="arabicPeriod"/>
            </a:pPr>
            <a:r>
              <a:rPr lang="en-US" sz="2400" b="1" dirty="0">
                <a:solidFill>
                  <a:srgbClr val="000000"/>
                </a:solidFill>
              </a:rPr>
              <a:t>Become more aware of their own </a:t>
            </a:r>
            <a:r>
              <a:rPr lang="en-US" sz="2400" b="1" u="sng" dirty="0">
                <a:solidFill>
                  <a:srgbClr val="000000"/>
                </a:solidFill>
              </a:rPr>
              <a:t>strengths</a:t>
            </a:r>
            <a:r>
              <a:rPr lang="en-US" sz="2400" b="1" dirty="0">
                <a:solidFill>
                  <a:srgbClr val="000000"/>
                </a:solidFill>
              </a:rPr>
              <a:t> and areas of </a:t>
            </a:r>
            <a:r>
              <a:rPr lang="en-US" sz="2400" b="1" u="sng" dirty="0">
                <a:solidFill>
                  <a:srgbClr val="000000"/>
                </a:solidFill>
              </a:rPr>
              <a:t>growth</a:t>
            </a:r>
          </a:p>
          <a:p>
            <a:pPr marL="457200" lvl="0" indent="-342900">
              <a:spcBef>
                <a:spcPts val="0"/>
              </a:spcBef>
              <a:buClr>
                <a:srgbClr val="000000"/>
              </a:buClr>
              <a:buSzPts val="1800"/>
              <a:buAutoNum type="arabicPeriod"/>
            </a:pPr>
            <a:r>
              <a:rPr lang="en-US" sz="2400" b="1" dirty="0">
                <a:solidFill>
                  <a:srgbClr val="000000"/>
                </a:solidFill>
              </a:rPr>
              <a:t>Undertake challenges that </a:t>
            </a:r>
            <a:r>
              <a:rPr lang="en-US" sz="2400" b="1" u="sng" dirty="0">
                <a:solidFill>
                  <a:srgbClr val="000000"/>
                </a:solidFill>
              </a:rPr>
              <a:t>develop new skills</a:t>
            </a:r>
          </a:p>
          <a:p>
            <a:pPr marL="457200" lvl="0" indent="-342900">
              <a:spcBef>
                <a:spcPts val="0"/>
              </a:spcBef>
              <a:buClr>
                <a:srgbClr val="000000"/>
              </a:buClr>
              <a:buSzPts val="1800"/>
              <a:buAutoNum type="arabicPeriod"/>
            </a:pPr>
            <a:r>
              <a:rPr lang="en-US" sz="2400" b="1" u="sng" dirty="0">
                <a:solidFill>
                  <a:srgbClr val="000000"/>
                </a:solidFill>
              </a:rPr>
              <a:t>Discuss</a:t>
            </a:r>
            <a:r>
              <a:rPr lang="en-US" sz="2400" b="1" dirty="0">
                <a:solidFill>
                  <a:srgbClr val="000000"/>
                </a:solidFill>
              </a:rPr>
              <a:t>, </a:t>
            </a:r>
            <a:r>
              <a:rPr lang="en-US" sz="2400" b="1" u="sng" dirty="0">
                <a:solidFill>
                  <a:srgbClr val="000000"/>
                </a:solidFill>
              </a:rPr>
              <a:t>evaluate</a:t>
            </a:r>
            <a:r>
              <a:rPr lang="en-US" sz="2400" b="1" dirty="0">
                <a:solidFill>
                  <a:srgbClr val="000000"/>
                </a:solidFill>
              </a:rPr>
              <a:t> and </a:t>
            </a:r>
            <a:r>
              <a:rPr lang="en-US" sz="2400" b="1" u="sng" dirty="0">
                <a:solidFill>
                  <a:srgbClr val="000000"/>
                </a:solidFill>
              </a:rPr>
              <a:t>plan</a:t>
            </a:r>
            <a:r>
              <a:rPr lang="en-US" sz="2400" b="1" dirty="0">
                <a:solidFill>
                  <a:srgbClr val="000000"/>
                </a:solidFill>
              </a:rPr>
              <a:t> students initiated activities </a:t>
            </a:r>
          </a:p>
          <a:p>
            <a:pPr marL="457200" lvl="0" indent="-342900">
              <a:spcBef>
                <a:spcPts val="0"/>
              </a:spcBef>
              <a:buClr>
                <a:srgbClr val="000000"/>
              </a:buClr>
              <a:buSzPts val="1800"/>
              <a:buAutoNum type="arabicPeriod"/>
            </a:pPr>
            <a:r>
              <a:rPr lang="en-US" sz="2400" b="1" u="sng" dirty="0">
                <a:solidFill>
                  <a:srgbClr val="000000"/>
                </a:solidFill>
              </a:rPr>
              <a:t>Preserve</a:t>
            </a:r>
            <a:r>
              <a:rPr lang="en-US" sz="2400" b="1" dirty="0">
                <a:solidFill>
                  <a:srgbClr val="000000"/>
                </a:solidFill>
              </a:rPr>
              <a:t> in action </a:t>
            </a:r>
          </a:p>
          <a:p>
            <a:pPr marL="457200" lvl="0" indent="-342900">
              <a:spcBef>
                <a:spcPts val="0"/>
              </a:spcBef>
              <a:buClr>
                <a:srgbClr val="000000"/>
              </a:buClr>
              <a:buSzPts val="1800"/>
              <a:buAutoNum type="arabicPeriod"/>
            </a:pPr>
            <a:r>
              <a:rPr lang="en-US" sz="2400" b="1" dirty="0">
                <a:solidFill>
                  <a:srgbClr val="000000"/>
                </a:solidFill>
              </a:rPr>
              <a:t>Work </a:t>
            </a:r>
            <a:r>
              <a:rPr lang="en-US" sz="2400" b="1" u="sng" dirty="0">
                <a:solidFill>
                  <a:srgbClr val="000000"/>
                </a:solidFill>
              </a:rPr>
              <a:t>collaboratively</a:t>
            </a:r>
            <a:r>
              <a:rPr lang="en-US" sz="2400" b="1" dirty="0">
                <a:solidFill>
                  <a:srgbClr val="000000"/>
                </a:solidFill>
              </a:rPr>
              <a:t> with others </a:t>
            </a:r>
          </a:p>
          <a:p>
            <a:pPr marL="457200" lvl="0" indent="-342900">
              <a:spcBef>
                <a:spcPts val="0"/>
              </a:spcBef>
              <a:buClr>
                <a:srgbClr val="000000"/>
              </a:buClr>
              <a:buSzPts val="1800"/>
              <a:buAutoNum type="arabicPeriod"/>
            </a:pPr>
            <a:r>
              <a:rPr lang="en-US" sz="2400" b="1" u="sng" dirty="0">
                <a:solidFill>
                  <a:srgbClr val="000000"/>
                </a:solidFill>
              </a:rPr>
              <a:t>Develop</a:t>
            </a:r>
            <a:r>
              <a:rPr lang="en-US" sz="2400" b="1" dirty="0">
                <a:solidFill>
                  <a:srgbClr val="000000"/>
                </a:solidFill>
              </a:rPr>
              <a:t> international-mindedness through global engagement, multilingualism, and intercultural understanding </a:t>
            </a:r>
          </a:p>
          <a:p>
            <a:pPr marL="457200" lvl="0" indent="-342900">
              <a:spcBef>
                <a:spcPts val="0"/>
              </a:spcBef>
              <a:buClr>
                <a:srgbClr val="000000"/>
              </a:buClr>
              <a:buSzPts val="1800"/>
              <a:buAutoNum type="arabicPeriod"/>
            </a:pPr>
            <a:r>
              <a:rPr lang="en-US" sz="2400" b="1" dirty="0">
                <a:solidFill>
                  <a:srgbClr val="000000"/>
                </a:solidFill>
              </a:rPr>
              <a:t>Consider the </a:t>
            </a:r>
            <a:r>
              <a:rPr lang="en-US" sz="2400" b="1" u="sng" dirty="0">
                <a:solidFill>
                  <a:srgbClr val="000000"/>
                </a:solidFill>
              </a:rPr>
              <a:t>ethical implications</a:t>
            </a:r>
            <a:r>
              <a:rPr lang="en-US" sz="2400" b="1" dirty="0">
                <a:solidFill>
                  <a:srgbClr val="000000"/>
                </a:solidFill>
              </a:rPr>
              <a:t> of their actions</a:t>
            </a:r>
          </a:p>
          <a:p>
            <a:endParaRPr lang="en-US" sz="2400" dirty="0"/>
          </a:p>
        </p:txBody>
      </p:sp>
    </p:spTree>
    <p:extLst>
      <p:ext uri="{BB962C8B-B14F-4D97-AF65-F5344CB8AC3E}">
        <p14:creationId xmlns:p14="http://schemas.microsoft.com/office/powerpoint/2010/main" val="1885670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 b="1" dirty="0"/>
              <a:t>When and how do we do it?</a:t>
            </a:r>
            <a:endParaRPr lang="en-US" dirty="0"/>
          </a:p>
        </p:txBody>
      </p:sp>
      <p:sp>
        <p:nvSpPr>
          <p:cNvPr id="3" name="Content Placeholder 2"/>
          <p:cNvSpPr>
            <a:spLocks noGrp="1"/>
          </p:cNvSpPr>
          <p:nvPr>
            <p:ph idx="1"/>
          </p:nvPr>
        </p:nvSpPr>
        <p:spPr/>
        <p:txBody>
          <a:bodyPr>
            <a:normAutofit fontScale="55000" lnSpcReduction="20000"/>
          </a:bodyPr>
          <a:lstStyle/>
          <a:p>
            <a:r>
              <a:rPr lang="en-US" sz="2800" b="1" dirty="0"/>
              <a:t>1 Service Learning Unit per grade level</a:t>
            </a:r>
          </a:p>
          <a:p>
            <a:r>
              <a:rPr lang="en-US" sz="2800" b="1" dirty="0"/>
              <a:t>The Service component is embedded in a Disciplinary unit of study (could be an Interdisciplinary Unit- IDU)</a:t>
            </a:r>
          </a:p>
          <a:p>
            <a:r>
              <a:rPr lang="en-US" sz="2800" b="1" dirty="0"/>
              <a:t>In grade 6, the Service is related to their PSHE classes</a:t>
            </a:r>
          </a:p>
          <a:p>
            <a:r>
              <a:rPr lang="en-US" sz="2800" b="1" dirty="0"/>
              <a:t>Units are planned according to the SAA inquiry cycle (</a:t>
            </a:r>
            <a:r>
              <a:rPr lang="en-US" sz="2800" b="1" dirty="0">
                <a:solidFill>
                  <a:srgbClr val="FF0000"/>
                </a:solidFill>
              </a:rPr>
              <a:t>IPARD</a:t>
            </a:r>
            <a:r>
              <a:rPr lang="en-US" sz="2800" b="1" dirty="0"/>
              <a:t> Cycle)</a:t>
            </a:r>
          </a:p>
          <a:p>
            <a:r>
              <a:rPr lang="en-US" sz="2800" b="1" dirty="0"/>
              <a:t>There are 5 stages: </a:t>
            </a:r>
            <a:r>
              <a:rPr lang="en-US" sz="2800" b="1" dirty="0">
                <a:solidFill>
                  <a:srgbClr val="FF0000"/>
                </a:solidFill>
              </a:rPr>
              <a:t>I</a:t>
            </a:r>
            <a:r>
              <a:rPr lang="en-US" sz="2800" b="1" dirty="0"/>
              <a:t>nvestigating, </a:t>
            </a:r>
            <a:r>
              <a:rPr lang="en-US" sz="2800" b="1" dirty="0">
                <a:solidFill>
                  <a:srgbClr val="FF0000"/>
                </a:solidFill>
              </a:rPr>
              <a:t>P</a:t>
            </a:r>
            <a:r>
              <a:rPr lang="en-US" sz="2800" b="1" dirty="0"/>
              <a:t>lanning, Taking </a:t>
            </a:r>
            <a:r>
              <a:rPr lang="en-US" sz="2800" b="1" dirty="0">
                <a:solidFill>
                  <a:srgbClr val="FF0000"/>
                </a:solidFill>
              </a:rPr>
              <a:t>A</a:t>
            </a:r>
            <a:r>
              <a:rPr lang="en-US" sz="2800" b="1" dirty="0"/>
              <a:t>ction, </a:t>
            </a:r>
            <a:r>
              <a:rPr lang="en-US" sz="2800" b="1" dirty="0">
                <a:solidFill>
                  <a:srgbClr val="FF0000"/>
                </a:solidFill>
              </a:rPr>
              <a:t>R</a:t>
            </a:r>
            <a:r>
              <a:rPr lang="en-US" sz="2800" b="1" dirty="0"/>
              <a:t>eflecting and </a:t>
            </a:r>
            <a:r>
              <a:rPr lang="en-US" sz="2800" b="1" dirty="0">
                <a:solidFill>
                  <a:srgbClr val="FF0000"/>
                </a:solidFill>
              </a:rPr>
              <a:t>D</a:t>
            </a:r>
            <a:r>
              <a:rPr lang="en-US" sz="2800" b="1" dirty="0"/>
              <a:t>emonstrating (</a:t>
            </a:r>
            <a:r>
              <a:rPr lang="en-US" sz="2800" b="1" dirty="0">
                <a:solidFill>
                  <a:srgbClr val="FF0000"/>
                </a:solidFill>
              </a:rPr>
              <a:t>IPARD </a:t>
            </a:r>
            <a:r>
              <a:rPr lang="en-US" sz="2800" b="1" dirty="0"/>
              <a:t>cycle)</a:t>
            </a:r>
          </a:p>
          <a:p>
            <a:r>
              <a:rPr lang="en-US" sz="2800" b="1" dirty="0">
                <a:solidFill>
                  <a:srgbClr val="FF0000"/>
                </a:solidFill>
              </a:rPr>
              <a:t>I</a:t>
            </a:r>
            <a:r>
              <a:rPr lang="en-US" sz="2800" b="1" dirty="0"/>
              <a:t>nvestigating, </a:t>
            </a:r>
            <a:r>
              <a:rPr lang="en-US" sz="2800" b="1" dirty="0">
                <a:solidFill>
                  <a:srgbClr val="FF0000"/>
                </a:solidFill>
              </a:rPr>
              <a:t>P</a:t>
            </a:r>
            <a:r>
              <a:rPr lang="en-US" sz="2800" b="1" dirty="0"/>
              <a:t>lanning and </a:t>
            </a:r>
            <a:r>
              <a:rPr lang="en-US" sz="2800" b="1" dirty="0">
                <a:solidFill>
                  <a:srgbClr val="FF0000"/>
                </a:solidFill>
              </a:rPr>
              <a:t>R</a:t>
            </a:r>
            <a:r>
              <a:rPr lang="en-US" sz="2800" b="1" dirty="0"/>
              <a:t>eflecting are mostly completed in class</a:t>
            </a:r>
          </a:p>
          <a:p>
            <a:r>
              <a:rPr lang="en-US" sz="2800" b="1" dirty="0"/>
              <a:t>The </a:t>
            </a:r>
            <a:r>
              <a:rPr lang="en-US" sz="2800" b="1" dirty="0">
                <a:solidFill>
                  <a:srgbClr val="FF0000"/>
                </a:solidFill>
              </a:rPr>
              <a:t>A</a:t>
            </a:r>
            <a:r>
              <a:rPr lang="en-US" sz="2800" b="1" dirty="0"/>
              <a:t>ction and </a:t>
            </a:r>
            <a:r>
              <a:rPr lang="en-US" sz="2800" b="1" dirty="0">
                <a:solidFill>
                  <a:srgbClr val="FF0000"/>
                </a:solidFill>
              </a:rPr>
              <a:t>D</a:t>
            </a:r>
            <a:r>
              <a:rPr lang="en-US" sz="2800" b="1" dirty="0"/>
              <a:t>emonstrating stages usually take place outside of class (breaks, weekends, afterschool, etc.) </a:t>
            </a:r>
          </a:p>
          <a:p>
            <a:r>
              <a:rPr lang="en-US" sz="2800" b="1" dirty="0"/>
              <a:t>The Service component in the unit is </a:t>
            </a:r>
            <a:r>
              <a:rPr lang="en-US" sz="2800" b="1" dirty="0">
                <a:solidFill>
                  <a:srgbClr val="7030A0"/>
                </a:solidFill>
              </a:rPr>
              <a:t>not</a:t>
            </a:r>
            <a:r>
              <a:rPr lang="en-US" sz="2800" b="1" dirty="0"/>
              <a:t> assessed </a:t>
            </a:r>
          </a:p>
          <a:p>
            <a:r>
              <a:rPr lang="en-US" sz="2800" b="1" dirty="0"/>
              <a:t>Student work is documented on Google Drive and Google Classroom </a:t>
            </a:r>
          </a:p>
          <a:p>
            <a:endParaRPr lang="en-US" dirty="0"/>
          </a:p>
        </p:txBody>
      </p:sp>
    </p:spTree>
    <p:extLst>
      <p:ext uri="{BB962C8B-B14F-4D97-AF65-F5344CB8AC3E}">
        <p14:creationId xmlns:p14="http://schemas.microsoft.com/office/powerpoint/2010/main" val="654739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Google Shape;99;p20"/>
          <p:cNvPicPr preferRelativeResize="0"/>
          <p:nvPr/>
        </p:nvPicPr>
        <p:blipFill>
          <a:blip r:embed="rId2">
            <a:alphaModFix/>
          </a:blip>
          <a:stretch>
            <a:fillRect/>
          </a:stretch>
        </p:blipFill>
        <p:spPr>
          <a:xfrm>
            <a:off x="311700" y="376967"/>
            <a:ext cx="11052986" cy="5788702"/>
          </a:xfrm>
          <a:prstGeom prst="rect">
            <a:avLst/>
          </a:prstGeom>
          <a:noFill/>
          <a:ln>
            <a:noFill/>
          </a:ln>
        </p:spPr>
      </p:pic>
    </p:spTree>
    <p:extLst>
      <p:ext uri="{BB962C8B-B14F-4D97-AF65-F5344CB8AC3E}">
        <p14:creationId xmlns:p14="http://schemas.microsoft.com/office/powerpoint/2010/main" val="229995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97328033"/>
              </p:ext>
            </p:extLst>
          </p:nvPr>
        </p:nvGraphicFramePr>
        <p:xfrm>
          <a:off x="352696" y="313507"/>
          <a:ext cx="11625945" cy="5983356"/>
        </p:xfrm>
        <a:graphic>
          <a:graphicData uri="http://schemas.openxmlformats.org/drawingml/2006/table">
            <a:tbl>
              <a:tblPr firstRow="1" bandRow="1">
                <a:tableStyleId>{00A15C55-8517-42AA-B614-E9B94910E393}</a:tableStyleId>
              </a:tblPr>
              <a:tblGrid>
                <a:gridCol w="1453244">
                  <a:extLst>
                    <a:ext uri="{9D8B030D-6E8A-4147-A177-3AD203B41FA5}">
                      <a16:colId xmlns:a16="http://schemas.microsoft.com/office/drawing/2014/main" val="2400977078"/>
                    </a:ext>
                  </a:extLst>
                </a:gridCol>
                <a:gridCol w="3886200">
                  <a:extLst>
                    <a:ext uri="{9D8B030D-6E8A-4147-A177-3AD203B41FA5}">
                      <a16:colId xmlns:a16="http://schemas.microsoft.com/office/drawing/2014/main" val="1484303347"/>
                    </a:ext>
                  </a:extLst>
                </a:gridCol>
                <a:gridCol w="6286501">
                  <a:extLst>
                    <a:ext uri="{9D8B030D-6E8A-4147-A177-3AD203B41FA5}">
                      <a16:colId xmlns:a16="http://schemas.microsoft.com/office/drawing/2014/main" val="3966163900"/>
                    </a:ext>
                  </a:extLst>
                </a:gridCol>
              </a:tblGrid>
              <a:tr h="625910">
                <a:tc>
                  <a:txBody>
                    <a:bodyPr/>
                    <a:lstStyle/>
                    <a:p>
                      <a:endParaRPr lang="en-US" b="1" dirty="0"/>
                    </a:p>
                  </a:txBody>
                  <a:tcPr/>
                </a:tc>
                <a:tc>
                  <a:txBody>
                    <a:bodyPr/>
                    <a:lstStyle/>
                    <a:p>
                      <a:r>
                        <a:rPr lang="en-US" b="1" dirty="0"/>
                        <a:t>Subject Area Where SAA is embedded</a:t>
                      </a:r>
                    </a:p>
                  </a:txBody>
                  <a:tcPr/>
                </a:tc>
                <a:tc>
                  <a:txBody>
                    <a:bodyPr/>
                    <a:lstStyle/>
                    <a:p>
                      <a:r>
                        <a:rPr lang="en-US" b="1" dirty="0"/>
                        <a:t>Service Component</a:t>
                      </a:r>
                    </a:p>
                  </a:txBody>
                  <a:tcPr/>
                </a:tc>
                <a:extLst>
                  <a:ext uri="{0D108BD9-81ED-4DB2-BD59-A6C34878D82A}">
                    <a16:rowId xmlns:a16="http://schemas.microsoft.com/office/drawing/2014/main" val="2251640228"/>
                  </a:ext>
                </a:extLst>
              </a:tr>
              <a:tr h="625910">
                <a:tc>
                  <a:txBody>
                    <a:bodyPr/>
                    <a:lstStyle/>
                    <a:p>
                      <a:r>
                        <a:rPr lang="en-US" b="1" dirty="0"/>
                        <a:t>Grade 6</a:t>
                      </a:r>
                    </a:p>
                  </a:txBody>
                  <a:tcPr/>
                </a:tc>
                <a:tc>
                  <a:txBody>
                    <a:bodyPr/>
                    <a:lstStyle/>
                    <a:p>
                      <a:r>
                        <a:rPr lang="en-US" b="1" dirty="0"/>
                        <a:t>PSHE</a:t>
                      </a:r>
                    </a:p>
                  </a:txBody>
                  <a:tcPr/>
                </a:tc>
                <a:tc>
                  <a:txBody>
                    <a:bodyPr/>
                    <a:lstStyle/>
                    <a:p>
                      <a:r>
                        <a:rPr lang="en-US" b="1" dirty="0">
                          <a:solidFill>
                            <a:srgbClr val="00B050"/>
                          </a:solidFill>
                        </a:rPr>
                        <a:t>Composting:</a:t>
                      </a:r>
                      <a:r>
                        <a:rPr lang="en-US" b="1" baseline="0" dirty="0">
                          <a:solidFill>
                            <a:srgbClr val="00B050"/>
                          </a:solidFill>
                        </a:rPr>
                        <a:t> </a:t>
                      </a:r>
                      <a:r>
                        <a:rPr lang="en-US" b="1" dirty="0"/>
                        <a:t>Students learn about their role in preserving</a:t>
                      </a:r>
                      <a:r>
                        <a:rPr lang="en-US" b="1" baseline="0" dirty="0"/>
                        <a:t> the environment and how they can affect change by learning how to compost</a:t>
                      </a:r>
                      <a:endParaRPr lang="en-US" b="1" dirty="0"/>
                    </a:p>
                  </a:txBody>
                  <a:tcPr/>
                </a:tc>
                <a:extLst>
                  <a:ext uri="{0D108BD9-81ED-4DB2-BD59-A6C34878D82A}">
                    <a16:rowId xmlns:a16="http://schemas.microsoft.com/office/drawing/2014/main" val="450094842"/>
                  </a:ext>
                </a:extLst>
              </a:tr>
              <a:tr h="625910">
                <a:tc>
                  <a:txBody>
                    <a:bodyPr/>
                    <a:lstStyle/>
                    <a:p>
                      <a:r>
                        <a:rPr lang="en-US" b="1" dirty="0"/>
                        <a:t>Grade 7</a:t>
                      </a:r>
                    </a:p>
                  </a:txBody>
                  <a:tcPr/>
                </a:tc>
                <a:tc>
                  <a:txBody>
                    <a:bodyPr/>
                    <a:lstStyle/>
                    <a:p>
                      <a:r>
                        <a:rPr lang="en-US" b="1" dirty="0"/>
                        <a:t>Individual and Societies (Eng.)</a:t>
                      </a:r>
                    </a:p>
                  </a:txBody>
                  <a:tcPr/>
                </a:tc>
                <a:tc>
                  <a:txBody>
                    <a:bodyPr/>
                    <a:lstStyle/>
                    <a:p>
                      <a:r>
                        <a:rPr lang="en-US" b="1" dirty="0">
                          <a:solidFill>
                            <a:srgbClr val="00B050"/>
                          </a:solidFill>
                        </a:rPr>
                        <a:t>Exploring</a:t>
                      </a:r>
                      <a:r>
                        <a:rPr lang="en-US" b="1" baseline="0" dirty="0">
                          <a:solidFill>
                            <a:srgbClr val="00B050"/>
                          </a:solidFill>
                        </a:rPr>
                        <a:t> Human Rights</a:t>
                      </a:r>
                    </a:p>
                    <a:p>
                      <a:r>
                        <a:rPr lang="en-US" b="1" baseline="0" dirty="0"/>
                        <a:t>Students learn about human rights and the role of the UN; they then work on different projects to express their views on these issues and perhaps offer solutions</a:t>
                      </a:r>
                    </a:p>
                  </a:txBody>
                  <a:tcPr/>
                </a:tc>
                <a:extLst>
                  <a:ext uri="{0D108BD9-81ED-4DB2-BD59-A6C34878D82A}">
                    <a16:rowId xmlns:a16="http://schemas.microsoft.com/office/drawing/2014/main" val="1200796542"/>
                  </a:ext>
                </a:extLst>
              </a:tr>
              <a:tr h="625910">
                <a:tc>
                  <a:txBody>
                    <a:bodyPr/>
                    <a:lstStyle/>
                    <a:p>
                      <a:r>
                        <a:rPr lang="en-US" b="1" dirty="0"/>
                        <a:t>Grade</a:t>
                      </a:r>
                      <a:r>
                        <a:rPr lang="en-US" b="1" baseline="0" dirty="0"/>
                        <a:t> 8</a:t>
                      </a:r>
                      <a:endParaRPr lang="en-US" b="1" dirty="0"/>
                    </a:p>
                  </a:txBody>
                  <a:tcPr/>
                </a:tc>
                <a:tc>
                  <a:txBody>
                    <a:bodyPr/>
                    <a:lstStyle/>
                    <a:p>
                      <a:r>
                        <a:rPr lang="en-US" b="1" dirty="0">
                          <a:solidFill>
                            <a:srgbClr val="3488A0"/>
                          </a:solidFill>
                        </a:rPr>
                        <a:t>IDU: </a:t>
                      </a:r>
                      <a:r>
                        <a:rPr lang="en-US" b="1" dirty="0"/>
                        <a:t>Individuals</a:t>
                      </a:r>
                      <a:r>
                        <a:rPr lang="en-US" b="1" baseline="0" dirty="0"/>
                        <a:t> and </a:t>
                      </a:r>
                      <a:r>
                        <a:rPr lang="en-US" b="1" dirty="0"/>
                        <a:t>Societies (Eng.)</a:t>
                      </a:r>
                      <a:r>
                        <a:rPr lang="en-US" b="1" dirty="0">
                          <a:solidFill>
                            <a:srgbClr val="3488A0"/>
                          </a:solidFill>
                        </a:rPr>
                        <a:t>+</a:t>
                      </a:r>
                      <a:r>
                        <a:rPr lang="en-US" b="1" dirty="0"/>
                        <a:t> English Language &amp; Literature </a:t>
                      </a:r>
                      <a:r>
                        <a:rPr lang="en-US" b="1" dirty="0">
                          <a:solidFill>
                            <a:srgbClr val="3488A0"/>
                          </a:solidFill>
                        </a:rPr>
                        <a:t>+</a:t>
                      </a:r>
                      <a:r>
                        <a:rPr lang="en-US" b="1" baseline="0" dirty="0"/>
                        <a:t> Science</a:t>
                      </a:r>
                      <a:endParaRPr lang="en-US" b="1" dirty="0"/>
                    </a:p>
                  </a:txBody>
                  <a:tcPr/>
                </a:tc>
                <a:tc>
                  <a:txBody>
                    <a:bodyPr/>
                    <a:lstStyle/>
                    <a:p>
                      <a:r>
                        <a:rPr lang="en-US" b="1" dirty="0">
                          <a:solidFill>
                            <a:srgbClr val="00B050"/>
                          </a:solidFill>
                        </a:rPr>
                        <a:t>Polio</a:t>
                      </a:r>
                      <a:r>
                        <a:rPr lang="en-US" b="1" baseline="0" dirty="0">
                          <a:solidFill>
                            <a:srgbClr val="00B050"/>
                          </a:solidFill>
                        </a:rPr>
                        <a:t> or </a:t>
                      </a:r>
                      <a:r>
                        <a:rPr lang="en-US" b="1" dirty="0">
                          <a:solidFill>
                            <a:srgbClr val="00B050"/>
                          </a:solidFill>
                        </a:rPr>
                        <a:t>COVID 19 Eradication Campaigns</a:t>
                      </a:r>
                    </a:p>
                    <a:p>
                      <a:r>
                        <a:rPr lang="en-US" b="1" dirty="0"/>
                        <a:t>Students</a:t>
                      </a:r>
                      <a:r>
                        <a:rPr lang="en-US" b="1" baseline="0" dirty="0"/>
                        <a:t> use language to affect change by creating campaigns and initiatives that support patients </a:t>
                      </a:r>
                      <a:endParaRPr lang="en-US" b="1" dirty="0"/>
                    </a:p>
                  </a:txBody>
                  <a:tcPr/>
                </a:tc>
                <a:extLst>
                  <a:ext uri="{0D108BD9-81ED-4DB2-BD59-A6C34878D82A}">
                    <a16:rowId xmlns:a16="http://schemas.microsoft.com/office/drawing/2014/main" val="3240064194"/>
                  </a:ext>
                </a:extLst>
              </a:tr>
              <a:tr h="1298123">
                <a:tc>
                  <a:txBody>
                    <a:bodyPr/>
                    <a:lstStyle/>
                    <a:p>
                      <a:r>
                        <a:rPr lang="en-US" b="1" dirty="0"/>
                        <a:t>Grade 9</a:t>
                      </a:r>
                    </a:p>
                  </a:txBody>
                  <a:tcPr/>
                </a:tc>
                <a:tc>
                  <a:txBody>
                    <a:bodyPr/>
                    <a:lstStyle/>
                    <a:p>
                      <a:r>
                        <a:rPr lang="en-US" b="1" dirty="0">
                          <a:solidFill>
                            <a:srgbClr val="3488A0"/>
                          </a:solidFill>
                        </a:rPr>
                        <a:t>IDU</a:t>
                      </a:r>
                      <a:r>
                        <a:rPr lang="en-US" b="1" dirty="0"/>
                        <a:t>:</a:t>
                      </a:r>
                      <a:r>
                        <a:rPr lang="en-US" b="1" baseline="0" dirty="0"/>
                        <a:t> Individuals and Societies (Eng.) </a:t>
                      </a:r>
                      <a:r>
                        <a:rPr lang="en-US" b="1" baseline="0" dirty="0">
                          <a:solidFill>
                            <a:srgbClr val="3488A0"/>
                          </a:solidFill>
                        </a:rPr>
                        <a:t>+</a:t>
                      </a:r>
                      <a:r>
                        <a:rPr lang="en-US" b="1" baseline="0" dirty="0"/>
                        <a:t> English Language &amp; Literature</a:t>
                      </a:r>
                      <a:endParaRPr lang="en-US" b="1" dirty="0"/>
                    </a:p>
                  </a:txBody>
                  <a:tcPr/>
                </a:tc>
                <a:tc>
                  <a:txBody>
                    <a:bodyPr/>
                    <a:lstStyle/>
                    <a:p>
                      <a:r>
                        <a:rPr lang="en-US" b="1" dirty="0">
                          <a:solidFill>
                            <a:srgbClr val="00B050"/>
                          </a:solidFill>
                        </a:rPr>
                        <a:t>The Jordan Narrative project </a:t>
                      </a:r>
                    </a:p>
                    <a:p>
                      <a:r>
                        <a:rPr lang="en-US" b="1" dirty="0"/>
                        <a:t>Students investigate the journey of migrants, immigrants and locals who constitute the Jordanian society and learn how to tell their narratives</a:t>
                      </a:r>
                    </a:p>
                  </a:txBody>
                  <a:tcPr/>
                </a:tc>
                <a:extLst>
                  <a:ext uri="{0D108BD9-81ED-4DB2-BD59-A6C34878D82A}">
                    <a16:rowId xmlns:a16="http://schemas.microsoft.com/office/drawing/2014/main" val="4088964182"/>
                  </a:ext>
                </a:extLst>
              </a:tr>
              <a:tr h="1027633">
                <a:tc>
                  <a:txBody>
                    <a:bodyPr/>
                    <a:lstStyle/>
                    <a:p>
                      <a:r>
                        <a:rPr lang="en-US" b="1" dirty="0"/>
                        <a:t>Grade 10</a:t>
                      </a:r>
                    </a:p>
                  </a:txBody>
                  <a:tcPr/>
                </a:tc>
                <a:tc>
                  <a:txBody>
                    <a:bodyPr/>
                    <a:lstStyle/>
                    <a:p>
                      <a:r>
                        <a:rPr lang="en-US" b="1" dirty="0"/>
                        <a:t>English Language</a:t>
                      </a:r>
                      <a:r>
                        <a:rPr lang="en-US" b="1" baseline="0" dirty="0"/>
                        <a:t> &amp; Literature</a:t>
                      </a:r>
                      <a:endParaRPr lang="en-US" b="1" dirty="0"/>
                    </a:p>
                  </a:txBody>
                  <a:tcPr/>
                </a:tc>
                <a:tc>
                  <a:txBody>
                    <a:bodyPr/>
                    <a:lstStyle/>
                    <a:p>
                      <a:r>
                        <a:rPr lang="en-US" b="1" dirty="0">
                          <a:solidFill>
                            <a:srgbClr val="00B050"/>
                          </a:solidFill>
                        </a:rPr>
                        <a:t>Civil Society Research: </a:t>
                      </a:r>
                      <a:r>
                        <a:rPr lang="en-US" b="1" dirty="0">
                          <a:solidFill>
                            <a:schemeClr val="tx1"/>
                          </a:solidFill>
                        </a:rPr>
                        <a:t>Students learn about global social issues and relate them to local</a:t>
                      </a:r>
                      <a:r>
                        <a:rPr lang="en-US" b="1" baseline="0" dirty="0">
                          <a:solidFill>
                            <a:schemeClr val="tx1"/>
                          </a:solidFill>
                        </a:rPr>
                        <a:t> issues. </a:t>
                      </a:r>
                      <a:endParaRPr lang="en-US" b="1" dirty="0">
                        <a:solidFill>
                          <a:schemeClr val="tx1"/>
                        </a:solidFill>
                      </a:endParaRPr>
                    </a:p>
                    <a:p>
                      <a:endParaRPr lang="en-US" b="1" dirty="0"/>
                    </a:p>
                  </a:txBody>
                  <a:tcPr/>
                </a:tc>
                <a:extLst>
                  <a:ext uri="{0D108BD9-81ED-4DB2-BD59-A6C34878D82A}">
                    <a16:rowId xmlns:a16="http://schemas.microsoft.com/office/drawing/2014/main" val="3257527031"/>
                  </a:ext>
                </a:extLst>
              </a:tr>
            </a:tbl>
          </a:graphicData>
        </a:graphic>
      </p:graphicFrame>
    </p:spTree>
    <p:extLst>
      <p:ext uri="{BB962C8B-B14F-4D97-AF65-F5344CB8AC3E}">
        <p14:creationId xmlns:p14="http://schemas.microsoft.com/office/powerpoint/2010/main" val="11427980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FIVE.pptx" id="{928531FE-40B6-4895-993A-83D26AA1E005}" vid="{C99C5ABD-1620-4AD2-A38C-62625556F38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A12B4559893C40B975D1111D792067" ma:contentTypeVersion="15" ma:contentTypeDescription="Create a new document." ma:contentTypeScope="" ma:versionID="6c7b82a4c5e8e4949da417fe1cf7aea8">
  <xsd:schema xmlns:xsd="http://www.w3.org/2001/XMLSchema" xmlns:xs="http://www.w3.org/2001/XMLSchema" xmlns:p="http://schemas.microsoft.com/office/2006/metadata/properties" xmlns:ns2="05bb91c1-aa84-4b9f-b95a-ef24099674da" xmlns:ns3="http://schemas.microsoft.com/sharepoint/v4" xmlns:ns4="136e2170-6e1d-4770-85e1-d80dbf8d217d" targetNamespace="http://schemas.microsoft.com/office/2006/metadata/properties" ma:root="true" ma:fieldsID="8a5819cdf183bed66cc3a5d7fd1c2ab3" ns2:_="" ns3:_="" ns4:_="">
    <xsd:import namespace="05bb91c1-aa84-4b9f-b95a-ef24099674da"/>
    <xsd:import namespace="http://schemas.microsoft.com/sharepoint/v4"/>
    <xsd:import namespace="136e2170-6e1d-4770-85e1-d80dbf8d217d"/>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IconOverlay" minOccurs="0"/>
                <xsd:element ref="ns2:LastSharedByUser" minOccurs="0"/>
                <xsd:element ref="ns2:LastSharedByTime" minOccurs="0"/>
                <xsd:element ref="ns4:MediaServiceMetadata" minOccurs="0"/>
                <xsd:element ref="ns4:MediaServiceFastMetadata" minOccurs="0"/>
                <xsd:element ref="ns4:MediaServiceDateTaken" minOccurs="0"/>
                <xsd:element ref="ns4:MediaServiceLocation" minOccurs="0"/>
                <xsd:element ref="ns4:MediaServiceAutoTags"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bb91c1-aa84-4b9f-b95a-ef24099674d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element name="LastSharedByTime" ma:index="15"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3"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6e2170-6e1d-4770-85e1-d80dbf8d217d" elementFormDefault="qualified">
    <xsd:import namespace="http://schemas.microsoft.com/office/2006/documentManagement/types"/>
    <xsd:import namespace="http://schemas.microsoft.com/office/infopath/2007/PartnerControls"/>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AutoTags" ma:index="20" nillable="true" ma:displayName="MediaServiceAutoTags" ma:description="" ma:internalName="MediaServiceAutoTags" ma:readOnly="true">
      <xsd:simpleType>
        <xsd:restriction base="dms:Text"/>
      </xsd:simpleType>
    </xsd:element>
    <xsd:element name="MediaServiceOCR" ma:index="21" nillable="true" ma:displayName="MediaServiceOCR" ma:internalName="MediaServiceOCR" ma:readOnly="true">
      <xsd:simpleType>
        <xsd:restriction base="dms:Note">
          <xsd:maxLength value="255"/>
        </xsd:restriction>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_dlc_DocId xmlns="05bb91c1-aa84-4b9f-b95a-ef24099674da">2S7PE47TDXXX-387000377-160147</_dlc_DocId>
    <_dlc_DocIdUrl xmlns="05bb91c1-aa84-4b9f-b95a-ef24099674da">
      <Url>https://iaa3.sharepoint.com/sites/share/_layouts/15/DocIdRedir.aspx?ID=2S7PE47TDXXX-387000377-160147</Url>
      <Description>2S7PE47TDXXX-387000377-160147</Description>
    </_dlc_DocIdUrl>
  </documentManagement>
</p:properties>
</file>

<file path=customXml/itemProps1.xml><?xml version="1.0" encoding="utf-8"?>
<ds:datastoreItem xmlns:ds="http://schemas.openxmlformats.org/officeDocument/2006/customXml" ds:itemID="{E7ADEBD2-A261-4EE1-A83D-9E74DDE60413}"/>
</file>

<file path=customXml/itemProps2.xml><?xml version="1.0" encoding="utf-8"?>
<ds:datastoreItem xmlns:ds="http://schemas.openxmlformats.org/officeDocument/2006/customXml" ds:itemID="{0C5C2CD9-BB3F-4110-B55E-8EE701E15BD1}"/>
</file>

<file path=customXml/itemProps3.xml><?xml version="1.0" encoding="utf-8"?>
<ds:datastoreItem xmlns:ds="http://schemas.openxmlformats.org/officeDocument/2006/customXml" ds:itemID="{E841DCC9-6129-491D-B48D-C3529F88DF29}"/>
</file>

<file path=customXml/itemProps4.xml><?xml version="1.0" encoding="utf-8"?>
<ds:datastoreItem xmlns:ds="http://schemas.openxmlformats.org/officeDocument/2006/customXml" ds:itemID="{E72F88C3-C3F5-424E-8777-352CA1546066}"/>
</file>

<file path=docProps/app.xml><?xml version="1.0" encoding="utf-8"?>
<Properties xmlns="http://schemas.openxmlformats.org/officeDocument/2006/extended-properties" xmlns:vt="http://schemas.openxmlformats.org/officeDocument/2006/docPropsVTypes">
  <Template>Geometric color block</Template>
  <TotalTime>0</TotalTime>
  <Words>524</Words>
  <Application>Microsoft Macintosh PowerPoint</Application>
  <PresentationFormat>Widescreen</PresentationFormat>
  <Paragraphs>56</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Century Gothic</vt:lpstr>
      <vt:lpstr>Garamond</vt:lpstr>
      <vt:lpstr>SavonVTI</vt:lpstr>
      <vt:lpstr>Service As Action At IAA</vt:lpstr>
      <vt:lpstr>PowerPoint Presentation</vt:lpstr>
      <vt:lpstr>IB Mission statement </vt:lpstr>
      <vt:lpstr>Connecting school world to our world </vt:lpstr>
      <vt:lpstr>Types of Service</vt:lpstr>
      <vt:lpstr>MYP outcomes of SAA</vt:lpstr>
      <vt:lpstr>When and how do we do it?</vt:lpstr>
      <vt:lpstr>PowerPoint Presentation</vt:lpstr>
      <vt:lpstr>PowerPoint Presentation</vt:lpstr>
      <vt:lpstr>COVID 19 and Service Learning</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2020-09-20T08:33:16Z</dcterms:created>
  <dcterms:modified xsi:type="dcterms:W3CDTF">2020-09-22T06:17:52Z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0x010100F2A12B4559893C40B975D1111D792067</vt:lpwstr>
  </property>
  <property fmtid="{D5CDD505-2E9C-101B-9397-08002B2CF9AE}" pid="3" name="_dlc_DocIdItemGuid">
    <vt:lpwstr>735cd68c-a852-4b61-8386-9b3818ffcc7e</vt:lpwstr>
  </property>
</Properties>
</file>